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3" r:id="rId2"/>
    <p:sldId id="280" r:id="rId3"/>
    <p:sldId id="302" r:id="rId4"/>
    <p:sldId id="287" r:id="rId5"/>
    <p:sldId id="291" r:id="rId6"/>
    <p:sldId id="275" r:id="rId7"/>
    <p:sldId id="283" r:id="rId8"/>
    <p:sldId id="295" r:id="rId9"/>
    <p:sldId id="284" r:id="rId10"/>
    <p:sldId id="285" r:id="rId11"/>
    <p:sldId id="303"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6" d="100"/>
          <a:sy n="116" d="100"/>
        </p:scale>
        <p:origin x="10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Hoja_de_c_lculo_de_Microsoft_Excel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Hoja_de_c_lculo_de_Microsoft_Excel1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Hoja_de_c_lculo_de_Microsoft_Excel1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Hoja_de_c_lculo_de_Microsoft_Excel13.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Hoja_de_c_lculo_de_Microsoft_Excel14.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Hoja_de_c_lculo_de_Microsoft_Excel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Hoja_de_c_lculo_de_Microsoft_Excel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Hoja_de_c_lculo_de_Microsoft_Excel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Hoja_de_c_lculo_de_Microsoft_Excel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ENERO</c:v>
                </c:pt>
              </c:strCache>
            </c:strRef>
          </c:tx>
          <c:spPr>
            <a:solidFill>
              <a:srgbClr val="00B0F0"/>
            </a:solidFill>
            <a:ln w="9525" cap="flat" cmpd="sng" algn="ctr">
              <a:solidFill>
                <a:schemeClr val="lt1">
                  <a:alpha val="50000"/>
                </a:schemeClr>
              </a:solidFill>
              <a:round/>
            </a:ln>
            <a:effectLst>
              <a:outerShdw blurRad="50800" dist="50800" dir="5400000" algn="ctr" rotWithShape="0">
                <a:srgbClr val="000000">
                  <a:alpha val="88000"/>
                </a:srgbClr>
              </a:outerShdw>
            </a:effectLst>
            <a:scene3d>
              <a:camera prst="orthographicFront"/>
              <a:lightRig rig="threePt" dir="t"/>
            </a:scene3d>
            <a:sp3d>
              <a:bevelT/>
              <a:bevelB/>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4</c:v>
                </c:pt>
              </c:numCache>
            </c:numRef>
          </c:val>
          <c:extLst xmlns:c16r2="http://schemas.microsoft.com/office/drawing/2015/06/chart">
            <c:ext xmlns:c16="http://schemas.microsoft.com/office/drawing/2014/chart" uri="{C3380CC4-5D6E-409C-BE32-E72D297353CC}">
              <c16:uniqueId val="{00000000-4460-4566-8411-D0C526CCF7DA}"/>
            </c:ext>
          </c:extLst>
        </c:ser>
        <c:ser>
          <c:idx val="1"/>
          <c:order val="1"/>
          <c:tx>
            <c:strRef>
              <c:f>Hoja1!$C$1</c:f>
              <c:strCache>
                <c:ptCount val="1"/>
                <c:pt idx="0">
                  <c:v>FEBRERO</c:v>
                </c:pt>
              </c:strCache>
            </c:strRef>
          </c:tx>
          <c:spPr>
            <a:solidFill>
              <a:srgbClr val="0070C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0</c:v>
                </c:pt>
              </c:numCache>
            </c:numRef>
          </c:val>
          <c:extLst xmlns:c16r2="http://schemas.microsoft.com/office/drawing/2015/06/chart">
            <c:ext xmlns:c16="http://schemas.microsoft.com/office/drawing/2014/chart" uri="{C3380CC4-5D6E-409C-BE32-E72D297353CC}">
              <c16:uniqueId val="{00000001-4460-4566-8411-D0C526CCF7DA}"/>
            </c:ext>
          </c:extLst>
        </c:ser>
        <c:ser>
          <c:idx val="2"/>
          <c:order val="2"/>
          <c:tx>
            <c:strRef>
              <c:f>Hoja1!$D$1</c:f>
              <c:strCache>
                <c:ptCount val="1"/>
                <c:pt idx="0">
                  <c:v>MARZO</c:v>
                </c:pt>
              </c:strCache>
            </c:strRef>
          </c:tx>
          <c:spPr>
            <a:solidFill>
              <a:schemeClr val="accent3">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lumMod val="20000"/>
                  <a:lumOff val="80000"/>
                </a:schemeClr>
              </a:solidFill>
              <a:ln w="9525" cap="flat" cmpd="sng" algn="ctr">
                <a:solidFill>
                  <a:schemeClr val="lt1">
                    <a:alpha val="50000"/>
                  </a:schemeClr>
                </a:solidFill>
                <a:round/>
              </a:ln>
              <a:effectLst/>
            </c:spPr>
            <c:extLst xmlns:c16r2="http://schemas.microsoft.com/office/drawing/2015/06/chart">
              <c:ext xmlns:c16="http://schemas.microsoft.com/office/drawing/2014/chart" uri="{C3380CC4-5D6E-409C-BE32-E72D297353CC}">
                <c16:uniqueId val="{00000001-2C1E-43BC-9AD9-263931AD764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13</c:v>
                </c:pt>
              </c:numCache>
            </c:numRef>
          </c:val>
          <c:extLst xmlns:c16r2="http://schemas.microsoft.com/office/drawing/2015/06/char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690968736"/>
        <c:axId val="1690966560"/>
      </c:barChart>
      <c:catAx>
        <c:axId val="16909687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690966560"/>
        <c:crosses val="autoZero"/>
        <c:auto val="1"/>
        <c:lblAlgn val="ctr"/>
        <c:lblOffset val="100"/>
        <c:noMultiLvlLbl val="0"/>
      </c:catAx>
      <c:valAx>
        <c:axId val="16909665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90968736"/>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2023</a:t>
            </a:r>
            <a:endParaRPr lang="es-ES" dirty="0"/>
          </a:p>
        </c:rich>
      </c:tx>
      <c:layout>
        <c:manualLayout>
          <c:xMode val="edge"/>
          <c:yMode val="edge"/>
          <c:x val="0.21242857277784599"/>
          <c:y val="2.1611990740878613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0-0E1C-4580-8779-841C9B0927F8}"/>
              </c:ext>
            </c:extLst>
          </c:dPt>
          <c:dPt>
            <c:idx val="1"/>
            <c:invertIfNegative val="0"/>
            <c:bubble3D val="0"/>
            <c:extLst xmlns:c16r2="http://schemas.microsoft.com/office/drawing/2015/06/chart">
              <c:ext xmlns:c16="http://schemas.microsoft.com/office/drawing/2014/chart" uri="{C3380CC4-5D6E-409C-BE32-E72D297353CC}">
                <c16:uniqueId val="{00000001-0E1C-4580-8779-841C9B0927F8}"/>
              </c:ext>
            </c:extLst>
          </c:dPt>
          <c:dPt>
            <c:idx val="2"/>
            <c:invertIfNegative val="0"/>
            <c:bubble3D val="0"/>
            <c:extLst xmlns:c16r2="http://schemas.microsoft.com/office/drawing/2015/06/char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 </c:v>
                </c:pt>
                <c:pt idx="1">
                  <c:v>FEBRERO</c:v>
                </c:pt>
                <c:pt idx="2">
                  <c:v>MARZO</c:v>
                </c:pt>
              </c:strCache>
            </c:strRef>
          </c:cat>
          <c:val>
            <c:numRef>
              <c:f>Hoja1!$B$2:$B$4</c:f>
              <c:numCache>
                <c:formatCode>General</c:formatCode>
                <c:ptCount val="3"/>
                <c:pt idx="0">
                  <c:v>23</c:v>
                </c:pt>
                <c:pt idx="1">
                  <c:v>10</c:v>
                </c:pt>
                <c:pt idx="2">
                  <c:v>1</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1825271136"/>
        <c:axId val="1825282016"/>
        <c:axId val="0"/>
      </c:bar3DChart>
      <c:catAx>
        <c:axId val="182527113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825282016"/>
        <c:crosses val="autoZero"/>
        <c:auto val="1"/>
        <c:lblAlgn val="ctr"/>
        <c:lblOffset val="100"/>
        <c:noMultiLvlLbl val="0"/>
      </c:catAx>
      <c:valAx>
        <c:axId val="1825282016"/>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825271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dLblPos val="inEnd"/>
          <c:showLegendKey val="0"/>
          <c:showVal val="1"/>
          <c:showCatName val="0"/>
          <c:showSerName val="0"/>
          <c:showPercent val="0"/>
          <c:showBubbleSize val="0"/>
        </c:dLbls>
        <c:gapWidth val="65"/>
        <c:axId val="1825282560"/>
        <c:axId val="1825277120"/>
      </c:barChart>
      <c:catAx>
        <c:axId val="18252825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825277120"/>
        <c:crosses val="autoZero"/>
        <c:auto val="1"/>
        <c:lblAlgn val="ctr"/>
        <c:lblOffset val="100"/>
        <c:noMultiLvlLbl val="0"/>
      </c:catAx>
      <c:valAx>
        <c:axId val="18252771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25282560"/>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 TRIMESTRAL</a:t>
            </a:r>
          </a:p>
        </c:rich>
      </c:tx>
      <c:layout>
        <c:manualLayout>
          <c:xMode val="edge"/>
          <c:yMode val="edge"/>
          <c:x val="0.16394194236674356"/>
          <c:y val="3.3912341420845475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31750" cap="rnd">
              <a:solidFill>
                <a:schemeClr val="accent3"/>
              </a:solidFill>
              <a:round/>
            </a:ln>
            <a:effectLst/>
          </c:spPr>
          <c:marker>
            <c:symbol val="circle"/>
            <c:size val="17"/>
            <c:spPr>
              <a:solidFill>
                <a:schemeClr val="accent3"/>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Hoja1!$A$2:$A$16</c:f>
              <c:strCache>
                <c:ptCount val="4"/>
                <c:pt idx="0">
                  <c:v>1° 2023</c:v>
                </c:pt>
                <c:pt idx="1">
                  <c:v>2° 2023</c:v>
                </c:pt>
                <c:pt idx="2">
                  <c:v>3° 2023</c:v>
                </c:pt>
                <c:pt idx="3">
                  <c:v>4° 2023</c:v>
                </c:pt>
              </c:strCache>
            </c:strRef>
          </c:cat>
          <c:val>
            <c:numRef>
              <c:f>Hoja1!$B$2:$B$16</c:f>
              <c:numCache>
                <c:formatCode>General</c:formatCode>
                <c:ptCount val="4"/>
                <c:pt idx="0">
                  <c:v>23</c:v>
                </c:pt>
                <c:pt idx="1">
                  <c:v>10</c:v>
                </c:pt>
                <c:pt idx="2">
                  <c:v>1</c:v>
                </c:pt>
                <c:pt idx="3">
                  <c:v>0</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ctr"/>
          <c:showLegendKey val="0"/>
          <c:showVal val="1"/>
          <c:showCatName val="0"/>
          <c:showSerName val="0"/>
          <c:showPercent val="0"/>
          <c:showBubbleSize val="0"/>
        </c:dLbls>
        <c:marker val="1"/>
        <c:smooth val="0"/>
        <c:axId val="1825272224"/>
        <c:axId val="1825273856"/>
      </c:lineChart>
      <c:catAx>
        <c:axId val="1825272224"/>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825273856"/>
        <c:crosses val="autoZero"/>
        <c:auto val="1"/>
        <c:lblAlgn val="ctr"/>
        <c:lblOffset val="100"/>
        <c:noMultiLvlLbl val="0"/>
      </c:catAx>
      <c:valAx>
        <c:axId val="18252738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2527222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23</c:v>
                </c:pt>
                <c:pt idx="1">
                  <c:v>0</c:v>
                </c:pt>
                <c:pt idx="2">
                  <c:v>0</c:v>
                </c:pt>
                <c:pt idx="3">
                  <c:v>0</c:v>
                </c:pt>
              </c:numCache>
            </c:numRef>
          </c:val>
          <c:extLst xmlns:c16r2="http://schemas.microsoft.com/office/drawing/2015/06/chart">
            <c:ext xmlns:c16="http://schemas.microsoft.com/office/drawing/2014/chart" uri="{C3380CC4-5D6E-409C-BE32-E72D297353CC}">
              <c16:uniqueId val="{00000000-EEAA-4972-B8C8-33F13E507588}"/>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10</c:v>
                </c:pt>
                <c:pt idx="1">
                  <c:v>0</c:v>
                </c:pt>
                <c:pt idx="2">
                  <c:v>0</c:v>
                </c:pt>
                <c:pt idx="3">
                  <c:v>0</c:v>
                </c:pt>
              </c:numCache>
            </c:numRef>
          </c:val>
          <c:extLst xmlns:c16r2="http://schemas.microsoft.com/office/drawing/2015/06/chart">
            <c:ext xmlns:c16="http://schemas.microsoft.com/office/drawing/2014/chart" uri="{C3380CC4-5D6E-409C-BE32-E72D297353CC}">
              <c16:uniqueId val="{00000001-EEAA-4972-B8C8-33F13E507588}"/>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1</c:v>
                </c:pt>
                <c:pt idx="1">
                  <c:v>0</c:v>
                </c:pt>
                <c:pt idx="2">
                  <c:v>0</c:v>
                </c:pt>
                <c:pt idx="3">
                  <c:v>0</c:v>
                </c:pt>
              </c:numCache>
            </c:numRef>
          </c:val>
          <c:extLst xmlns:c16r2="http://schemas.microsoft.com/office/drawing/2015/06/chart">
            <c:ext xmlns:c16="http://schemas.microsoft.com/office/drawing/2014/chart" uri="{C3380CC4-5D6E-409C-BE32-E72D297353CC}">
              <c16:uniqueId val="{00000002-EEAA-4972-B8C8-33F13E507588}"/>
            </c:ext>
          </c:extLst>
        </c:ser>
        <c:dLbls>
          <c:showLegendKey val="0"/>
          <c:showVal val="0"/>
          <c:showCatName val="0"/>
          <c:showSerName val="0"/>
          <c:showPercent val="0"/>
          <c:showBubbleSize val="0"/>
        </c:dLbls>
        <c:gapWidth val="150"/>
        <c:shape val="box"/>
        <c:axId val="1825268416"/>
        <c:axId val="1825272768"/>
        <c:axId val="0"/>
      </c:bar3DChart>
      <c:catAx>
        <c:axId val="18252684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825272768"/>
        <c:crosses val="autoZero"/>
        <c:auto val="1"/>
        <c:lblAlgn val="ctr"/>
        <c:lblOffset val="100"/>
        <c:noMultiLvlLbl val="0"/>
      </c:catAx>
      <c:valAx>
        <c:axId val="18252727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825268416"/>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r>
              <a:rPr lang="es-MX"/>
              <a:t>ACTIVIDADES 2023</a:t>
            </a:r>
          </a:p>
        </c:rich>
      </c:tx>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Serie 1</c:v>
                </c:pt>
              </c:strCache>
            </c:strRef>
          </c:tx>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a:sp3d contourW="9525">
              <a:contourClr>
                <a:schemeClr val="accent1">
                  <a:shade val="95000"/>
                </a:schemeClr>
              </a:contourClr>
            </a:sp3d>
          </c:spPr>
          <c:invertIfNegative val="0"/>
          <c:cat>
            <c:strRef>
              <c:f>Hoja1!$A$2:$A$5</c:f>
              <c:strCache>
                <c:ptCount val="3"/>
                <c:pt idx="0">
                  <c:v>ENERO </c:v>
                </c:pt>
                <c:pt idx="1">
                  <c:v>FEBRERO </c:v>
                </c:pt>
                <c:pt idx="2">
                  <c:v>MARZO </c:v>
                </c:pt>
              </c:strCache>
            </c:strRef>
          </c:cat>
          <c:val>
            <c:numRef>
              <c:f>Hoja1!$B$2:$B$5</c:f>
              <c:numCache>
                <c:formatCode>General</c:formatCode>
                <c:ptCount val="4"/>
                <c:pt idx="0">
                  <c:v>2</c:v>
                </c:pt>
                <c:pt idx="1">
                  <c:v>1</c:v>
                </c:pt>
                <c:pt idx="2">
                  <c:v>0</c:v>
                </c:pt>
              </c:numCache>
            </c:numRef>
          </c:val>
          <c:extLst xmlns:c16r2="http://schemas.microsoft.com/office/drawing/2015/06/chart">
            <c:ext xmlns:c16="http://schemas.microsoft.com/office/drawing/2014/chart" uri="{C3380CC4-5D6E-409C-BE32-E72D297353CC}">
              <c16:uniqueId val="{00000000-CC92-46F3-A4F4-31FAAFCFB775}"/>
            </c:ext>
          </c:extLst>
        </c:ser>
        <c:ser>
          <c:idx val="1"/>
          <c:order val="1"/>
          <c:tx>
            <c:strRef>
              <c:f>Hoja1!$C$1</c:f>
              <c:strCache>
                <c:ptCount val="1"/>
                <c:pt idx="0">
                  <c:v>Serie 2</c:v>
                </c:pt>
              </c:strCache>
            </c:strRef>
          </c:tx>
          <c:spPr>
            <a:gradFill rotWithShape="1">
              <a:gsLst>
                <a:gs pos="0">
                  <a:schemeClr val="accent2">
                    <a:tint val="83000"/>
                    <a:satMod val="100000"/>
                    <a:lumMod val="100000"/>
                  </a:schemeClr>
                </a:gs>
                <a:gs pos="100000">
                  <a:schemeClr val="accent2">
                    <a:tint val="61000"/>
                    <a:satMod val="150000"/>
                    <a:lumMod val="100000"/>
                  </a:schemeClr>
                </a:gs>
              </a:gsLst>
              <a:path path="circle">
                <a:fillToRect l="100000" t="100000" r="100000" b="100000"/>
              </a:path>
            </a:gradFill>
            <a:ln w="9525" cap="flat" cmpd="sng" algn="ctr">
              <a:solidFill>
                <a:schemeClr val="accent2">
                  <a:shade val="95000"/>
                </a:schemeClr>
              </a:solidFill>
              <a:round/>
            </a:ln>
            <a:effectLst/>
            <a:sp3d contourW="9525">
              <a:contourClr>
                <a:schemeClr val="accent2">
                  <a:shade val="95000"/>
                </a:schemeClr>
              </a:contourClr>
            </a:sp3d>
          </c:spPr>
          <c:invertIfNegative val="0"/>
          <c:cat>
            <c:strRef>
              <c:f>Hoja1!$A$2:$A$5</c:f>
              <c:strCache>
                <c:ptCount val="3"/>
                <c:pt idx="0">
                  <c:v>ENERO </c:v>
                </c:pt>
                <c:pt idx="1">
                  <c:v>FEBRERO </c:v>
                </c:pt>
                <c:pt idx="2">
                  <c:v>MARZO </c:v>
                </c:pt>
              </c:strCache>
            </c:strRef>
          </c:cat>
          <c:val>
            <c:numRef>
              <c:f>Hoja1!$C$2:$C$5</c:f>
              <c:numCache>
                <c:formatCode>General</c:formatCode>
                <c:ptCount val="4"/>
              </c:numCache>
            </c:numRef>
          </c:val>
          <c:extLst xmlns:c16r2="http://schemas.microsoft.com/office/drawing/2015/06/chart">
            <c:ext xmlns:c16="http://schemas.microsoft.com/office/drawing/2014/chart" uri="{C3380CC4-5D6E-409C-BE32-E72D297353CC}">
              <c16:uniqueId val="{00000001-CC92-46F3-A4F4-31FAAFCFB775}"/>
            </c:ext>
          </c:extLst>
        </c:ser>
        <c:dLbls>
          <c:showLegendKey val="0"/>
          <c:showVal val="0"/>
          <c:showCatName val="0"/>
          <c:showSerName val="0"/>
          <c:showPercent val="0"/>
          <c:showBubbleSize val="0"/>
        </c:dLbls>
        <c:gapWidth val="150"/>
        <c:shape val="box"/>
        <c:axId val="1825273312"/>
        <c:axId val="1825277664"/>
        <c:axId val="0"/>
      </c:bar3DChart>
      <c:catAx>
        <c:axId val="18252733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s-MX"/>
          </a:p>
        </c:txPr>
        <c:crossAx val="1825277664"/>
        <c:crosses val="autoZero"/>
        <c:auto val="1"/>
        <c:lblAlgn val="ctr"/>
        <c:lblOffset val="100"/>
        <c:noMultiLvlLbl val="0"/>
      </c:catAx>
      <c:valAx>
        <c:axId val="1825277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s-MX"/>
          </a:p>
        </c:txPr>
        <c:crossAx val="1825273312"/>
        <c:crosses val="autoZero"/>
        <c:crossBetween val="between"/>
        <c:majorUnit val="1"/>
        <c:minorUnit val="0.1"/>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s-MX"/>
        </a:p>
      </c:txPr>
    </c:legend>
    <c:plotVisOnly val="1"/>
    <c:dispBlanksAs val="gap"/>
    <c:showDLblsOverMax val="0"/>
  </c:chart>
  <c:spPr>
    <a:solidFill>
      <a:schemeClr val="tx2">
        <a:lumMod val="40000"/>
        <a:lumOff val="60000"/>
      </a:schemeClr>
    </a:solidFill>
    <a:ln>
      <a:noFill/>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s-MX"/>
        </a:p>
      </c:txPr>
    </c:title>
    <c:autoTitleDeleted val="0"/>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Presentaciones</c:v>
                </c:pt>
              </c:strCache>
            </c:strRef>
          </c:tx>
          <c:spPr>
            <a:solidFill>
              <a:srgbClr val="33CC33"/>
            </a:solidFill>
            <a:ln>
              <a:noFill/>
            </a:ln>
            <a:effectLst>
              <a:outerShdw blurRad="76200" dir="18900000" sy="23000" kx="-1200000" algn="bl" rotWithShape="0">
                <a:prstClr val="black">
                  <a:alpha val="20000"/>
                </a:prstClr>
              </a:outerShdw>
            </a:effectLst>
            <a:sp3d/>
          </c:spPr>
          <c:invertIfNegative val="0"/>
          <c:dPt>
            <c:idx val="0"/>
            <c:invertIfNegative val="0"/>
            <c:bubble3D val="0"/>
            <c:spPr>
              <a:solidFill>
                <a:srgbClr val="00B0F0"/>
              </a:solidFill>
              <a:ln>
                <a:noFill/>
              </a:ln>
              <a:effectLst>
                <a:outerShdw blurRad="76200" dir="18900000" sy="23000" kx="-1200000" algn="bl" rotWithShape="0">
                  <a:prstClr val="black">
                    <a:alpha val="20000"/>
                  </a:prstClr>
                </a:outerShdw>
              </a:effectLst>
              <a:sp3d/>
            </c:spPr>
            <c:extLst xmlns:c16r2="http://schemas.microsoft.com/office/drawing/2015/06/chart">
              <c:ext xmlns:c16="http://schemas.microsoft.com/office/drawing/2014/chart" uri="{C3380CC4-5D6E-409C-BE32-E72D297353CC}">
                <c16:uniqueId val="{00000001-75C1-4992-B762-7C8AB6D145BC}"/>
              </c:ext>
            </c:extLst>
          </c:dPt>
          <c:dPt>
            <c:idx val="1"/>
            <c:invertIfNegative val="0"/>
            <c:bubble3D val="0"/>
            <c:spPr>
              <a:solidFill>
                <a:srgbClr val="0070C0"/>
              </a:solidFill>
              <a:ln>
                <a:noFill/>
              </a:ln>
              <a:effectLst>
                <a:outerShdw blurRad="76200" dir="18900000" sy="23000" kx="-1200000" algn="bl" rotWithShape="0">
                  <a:prstClr val="black">
                    <a:alpha val="20000"/>
                  </a:prstClr>
                </a:outerShdw>
              </a:effectLst>
              <a:sp3d/>
            </c:spPr>
            <c:extLst xmlns:c16r2="http://schemas.microsoft.com/office/drawing/2015/06/chart">
              <c:ext xmlns:c16="http://schemas.microsoft.com/office/drawing/2014/chart" uri="{C3380CC4-5D6E-409C-BE32-E72D297353CC}">
                <c16:uniqueId val="{00000003-75C1-4992-B762-7C8AB6D145BC}"/>
              </c:ext>
            </c:extLst>
          </c:dPt>
          <c:dPt>
            <c:idx val="2"/>
            <c:invertIfNegative val="0"/>
            <c:bubble3D val="0"/>
            <c:spPr>
              <a:solidFill>
                <a:schemeClr val="accent1">
                  <a:lumMod val="20000"/>
                  <a:lumOff val="80000"/>
                </a:schemeClr>
              </a:solidFill>
              <a:ln>
                <a:noFill/>
              </a:ln>
              <a:effectLst>
                <a:outerShdw blurRad="76200" dir="18900000" sy="23000" kx="-1200000" algn="bl" rotWithShape="0">
                  <a:prstClr val="black">
                    <a:alpha val="20000"/>
                  </a:prstClr>
                </a:outerShdw>
              </a:effectLst>
              <a:sp3d/>
            </c:spPr>
            <c:extLst xmlns:c16r2="http://schemas.microsoft.com/office/drawing/2015/06/chart">
              <c:ext xmlns:c16="http://schemas.microsoft.com/office/drawing/2014/chart" uri="{C3380CC4-5D6E-409C-BE32-E72D297353CC}">
                <c16:uniqueId val="{00000005-75C1-4992-B762-7C8AB6D145BC}"/>
              </c:ext>
            </c:extLst>
          </c:dPt>
          <c:dLbls>
            <c:delete val="1"/>
          </c:dLbls>
          <c:cat>
            <c:strRef>
              <c:f>Hoja1!$A$2:$A$4</c:f>
              <c:strCache>
                <c:ptCount val="3"/>
                <c:pt idx="0">
                  <c:v>ENERO</c:v>
                </c:pt>
                <c:pt idx="1">
                  <c:v>FEBRERO</c:v>
                </c:pt>
                <c:pt idx="2">
                  <c:v>MARZO</c:v>
                </c:pt>
              </c:strCache>
            </c:strRef>
          </c:cat>
          <c:val>
            <c:numRef>
              <c:f>Hoja1!$B$2:$B$4</c:f>
              <c:numCache>
                <c:formatCode>General</c:formatCode>
                <c:ptCount val="3"/>
                <c:pt idx="0">
                  <c:v>3</c:v>
                </c:pt>
                <c:pt idx="1">
                  <c:v>0</c:v>
                </c:pt>
                <c:pt idx="2">
                  <c:v>13</c:v>
                </c:pt>
              </c:numCache>
            </c:numRef>
          </c:val>
          <c:extLst xmlns:c16r2="http://schemas.microsoft.com/office/drawing/2015/06/chart">
            <c:ext xmlns:c16="http://schemas.microsoft.com/office/drawing/2014/chart" uri="{C3380CC4-5D6E-409C-BE32-E72D297353CC}">
              <c16:uniqueId val="{00000000-D5FC-41CE-8908-41B6B0A43334}"/>
            </c:ext>
          </c:extLst>
        </c:ser>
        <c:dLbls>
          <c:showLegendKey val="0"/>
          <c:showVal val="1"/>
          <c:showCatName val="0"/>
          <c:showSerName val="0"/>
          <c:showPercent val="0"/>
          <c:showBubbleSize val="0"/>
        </c:dLbls>
        <c:gapWidth val="41"/>
        <c:shape val="box"/>
        <c:axId val="1690969280"/>
        <c:axId val="1690962752"/>
        <c:axId val="0"/>
      </c:bar3DChart>
      <c:catAx>
        <c:axId val="169096928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effectLst/>
                <a:latin typeface="+mn-lt"/>
                <a:ea typeface="+mn-ea"/>
                <a:cs typeface="+mn-cs"/>
              </a:defRPr>
            </a:pPr>
            <a:endParaRPr lang="es-MX"/>
          </a:p>
        </c:txPr>
        <c:crossAx val="1690962752"/>
        <c:crosses val="autoZero"/>
        <c:auto val="1"/>
        <c:lblAlgn val="ctr"/>
        <c:lblOffset val="100"/>
        <c:noMultiLvlLbl val="0"/>
      </c:catAx>
      <c:valAx>
        <c:axId val="1690962752"/>
        <c:scaling>
          <c:orientation val="minMax"/>
        </c:scaling>
        <c:delete val="1"/>
        <c:axPos val="l"/>
        <c:numFmt formatCode="General" sourceLinked="1"/>
        <c:majorTickMark val="none"/>
        <c:minorTickMark val="none"/>
        <c:tickLblPos val="nextTo"/>
        <c:crossAx val="169096928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s-MX"/>
        </a:p>
      </c:txPr>
    </c:legend>
    <c:plotVisOnly val="1"/>
    <c:dispBlanksAs val="gap"/>
    <c:showDLblsOverMax val="0"/>
  </c:chart>
  <c:spPr>
    <a:noFill/>
    <a:ln w="9525" cap="flat" cmpd="sng" algn="ctr">
      <a:solidFill>
        <a:schemeClr val="dk1">
          <a:lumMod val="15000"/>
          <a:lumOff val="85000"/>
        </a:schemeClr>
      </a:solidFill>
      <a:round/>
    </a:ln>
    <a:effectLst>
      <a:innerShdw blurRad="63500" dist="50800" dir="18900000">
        <a:prstClr val="black">
          <a:alpha val="50000"/>
        </a:prstClr>
      </a:innerShdw>
    </a:effectLst>
  </c:spPr>
  <c:txPr>
    <a:bodyPr/>
    <a:lstStyle/>
    <a:p>
      <a:pPr>
        <a:defRPr/>
      </a:pPr>
      <a:endParaRPr lang="es-MX"/>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a:t>
            </a:r>
            <a:r>
              <a:rPr lang="en-US" dirty="0"/>
              <a:t> </a:t>
            </a:r>
            <a:r>
              <a:rPr lang="en-US" sz="1100" dirty="0" smtClean="0"/>
              <a:t>TRIMESTRAL</a:t>
            </a:r>
            <a:endParaRPr lang="en-US" sz="1100" dirty="0"/>
          </a:p>
        </c:rich>
      </c:tx>
      <c:layout>
        <c:manualLayout>
          <c:xMode val="edge"/>
          <c:yMode val="edge"/>
          <c:x val="0.1612176565755645"/>
          <c:y val="7.0496862223369088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Columna1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Hoja1!$A$2:$A$16</c:f>
              <c:strCache>
                <c:ptCount val="4"/>
                <c:pt idx="0">
                  <c:v>1° 2023</c:v>
                </c:pt>
                <c:pt idx="1">
                  <c:v>2° 2023</c:v>
                </c:pt>
                <c:pt idx="2">
                  <c:v>3°2023</c:v>
                </c:pt>
                <c:pt idx="3">
                  <c:v>4° 2023</c:v>
                </c:pt>
              </c:strCache>
            </c:strRef>
          </c:cat>
          <c:val>
            <c:numRef>
              <c:f>Hoja1!$B$2:$B$16</c:f>
              <c:numCache>
                <c:formatCode>General</c:formatCode>
                <c:ptCount val="4"/>
                <c:pt idx="0">
                  <c:v>4</c:v>
                </c:pt>
                <c:pt idx="1">
                  <c:v>0</c:v>
                </c:pt>
                <c:pt idx="2">
                  <c:v>13</c:v>
                </c:pt>
                <c:pt idx="3">
                  <c:v>0</c:v>
                </c:pt>
              </c:numCache>
            </c:numRef>
          </c:val>
          <c:smooth val="0"/>
          <c:extLst xmlns:c16r2="http://schemas.microsoft.com/office/drawing/2015/06/chart">
            <c:ext xmlns:c16="http://schemas.microsoft.com/office/drawing/2014/chart" uri="{C3380CC4-5D6E-409C-BE32-E72D297353CC}">
              <c16:uniqueId val="{00000000-EB32-4DB9-A8A0-54B9BA9CA3AF}"/>
            </c:ext>
          </c:extLst>
        </c:ser>
        <c:dLbls>
          <c:dLblPos val="ctr"/>
          <c:showLegendKey val="0"/>
          <c:showVal val="1"/>
          <c:showCatName val="0"/>
          <c:showSerName val="0"/>
          <c:showPercent val="0"/>
          <c:showBubbleSize val="0"/>
        </c:dLbls>
        <c:marker val="1"/>
        <c:smooth val="0"/>
        <c:axId val="1690964928"/>
        <c:axId val="1690962208"/>
      </c:lineChart>
      <c:catAx>
        <c:axId val="1690964928"/>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690962208"/>
        <c:crosses val="autoZero"/>
        <c:auto val="1"/>
        <c:lblAlgn val="ctr"/>
        <c:lblOffset val="100"/>
        <c:noMultiLvlLbl val="0"/>
      </c:catAx>
      <c:valAx>
        <c:axId val="16909622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90964928"/>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4</c:v>
                </c:pt>
                <c:pt idx="1">
                  <c:v>0</c:v>
                </c:pt>
                <c:pt idx="2">
                  <c:v>0</c:v>
                </c:pt>
                <c:pt idx="3">
                  <c:v>0</c:v>
                </c:pt>
              </c:numCache>
            </c:numRef>
          </c:val>
          <c:extLst xmlns:c16r2="http://schemas.microsoft.com/office/drawing/2015/06/chart">
            <c:ext xmlns:c16="http://schemas.microsoft.com/office/drawing/2014/chart" uri="{C3380CC4-5D6E-409C-BE32-E72D297353CC}">
              <c16:uniqueId val="{00000000-0A7D-4A35-8C69-F3F6C1584023}"/>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0</c:v>
                </c:pt>
                <c:pt idx="1">
                  <c:v>0</c:v>
                </c:pt>
                <c:pt idx="2">
                  <c:v>0</c:v>
                </c:pt>
                <c:pt idx="3">
                  <c:v>0</c:v>
                </c:pt>
              </c:numCache>
            </c:numRef>
          </c:val>
          <c:extLst xmlns:c16r2="http://schemas.microsoft.com/office/drawing/2015/06/chart">
            <c:ext xmlns:c16="http://schemas.microsoft.com/office/drawing/2014/chart" uri="{C3380CC4-5D6E-409C-BE32-E72D297353CC}">
              <c16:uniqueId val="{00000001-0A7D-4A35-8C69-F3F6C1584023}"/>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13</c:v>
                </c:pt>
                <c:pt idx="1">
                  <c:v>0</c:v>
                </c:pt>
                <c:pt idx="2">
                  <c:v>0</c:v>
                </c:pt>
                <c:pt idx="3">
                  <c:v>0</c:v>
                </c:pt>
              </c:numCache>
            </c:numRef>
          </c:val>
          <c:extLst xmlns:c16r2="http://schemas.microsoft.com/office/drawing/2015/06/chart">
            <c:ext xmlns:c16="http://schemas.microsoft.com/office/drawing/2014/chart" uri="{C3380CC4-5D6E-409C-BE32-E72D297353CC}">
              <c16:uniqueId val="{00000002-0A7D-4A35-8C69-F3F6C1584023}"/>
            </c:ext>
          </c:extLst>
        </c:ser>
        <c:dLbls>
          <c:showLegendKey val="0"/>
          <c:showVal val="0"/>
          <c:showCatName val="0"/>
          <c:showSerName val="0"/>
          <c:showPercent val="0"/>
          <c:showBubbleSize val="0"/>
        </c:dLbls>
        <c:gapWidth val="150"/>
        <c:shape val="box"/>
        <c:axId val="1652038976"/>
        <c:axId val="1652031904"/>
        <c:axId val="0"/>
      </c:bar3DChart>
      <c:catAx>
        <c:axId val="16520389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52031904"/>
        <c:crosses val="autoZero"/>
        <c:auto val="1"/>
        <c:lblAlgn val="ctr"/>
        <c:lblOffset val="100"/>
        <c:noMultiLvlLbl val="0"/>
      </c:catAx>
      <c:valAx>
        <c:axId val="16520319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52038976"/>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27677266709016E-2"/>
          <c:y val="2.1840604004483344E-2"/>
          <c:w val="0.88243899180590657"/>
          <c:h val="0.81259471964704211"/>
        </c:manualLayout>
      </c:layout>
      <c:barChart>
        <c:barDir val="col"/>
        <c:grouping val="clustered"/>
        <c:varyColors val="0"/>
        <c:ser>
          <c:idx val="0"/>
          <c:order val="0"/>
          <c:tx>
            <c:strRef>
              <c:f>Hoja1!$B$1</c:f>
              <c:strCache>
                <c:ptCount val="1"/>
                <c:pt idx="0">
                  <c:v>ENERO</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0-CE4E-49C8-A52F-A6D39BF9D46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4</c:v>
                </c:pt>
              </c:numCache>
            </c:numRef>
          </c:val>
          <c:extLst xmlns:c16r2="http://schemas.microsoft.com/office/drawing/2015/06/chart">
            <c:ext xmlns:c16="http://schemas.microsoft.com/office/drawing/2014/chart" uri="{C3380CC4-5D6E-409C-BE32-E72D297353CC}">
              <c16:uniqueId val="{00000000-4460-4566-8411-D0C526CCF7DA}"/>
            </c:ext>
          </c:extLst>
        </c:ser>
        <c:ser>
          <c:idx val="1"/>
          <c:order val="1"/>
          <c:tx>
            <c:strRef>
              <c:f>Hoja1!$C$1</c:f>
              <c:strCache>
                <c:ptCount val="1"/>
                <c:pt idx="0">
                  <c:v>FEBRERO</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7</c:v>
                </c:pt>
              </c:numCache>
            </c:numRef>
          </c:val>
          <c:extLst xmlns:c16r2="http://schemas.microsoft.com/office/drawing/2015/06/chart">
            <c:ext xmlns:c16="http://schemas.microsoft.com/office/drawing/2014/chart" uri="{C3380CC4-5D6E-409C-BE32-E72D297353CC}">
              <c16:uniqueId val="{00000001-4460-4566-8411-D0C526CCF7DA}"/>
            </c:ext>
          </c:extLst>
        </c:ser>
        <c:ser>
          <c:idx val="2"/>
          <c:order val="2"/>
          <c:tx>
            <c:strRef>
              <c:f>Hoja1!$D$1</c:f>
              <c:strCache>
                <c:ptCount val="1"/>
                <c:pt idx="0">
                  <c:v>MARZO</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4</c:v>
                </c:pt>
              </c:numCache>
            </c:numRef>
          </c:val>
          <c:extLst xmlns:c16r2="http://schemas.microsoft.com/office/drawing/2015/06/char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652032992"/>
        <c:axId val="1652033536"/>
      </c:barChart>
      <c:catAx>
        <c:axId val="16520329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652033536"/>
        <c:crosses val="autoZero"/>
        <c:auto val="1"/>
        <c:lblAlgn val="ctr"/>
        <c:lblOffset val="100"/>
        <c:noMultiLvlLbl val="0"/>
      </c:catAx>
      <c:valAx>
        <c:axId val="16520335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52032992"/>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2023</a:t>
            </a:r>
            <a:endParaRPr lang="es-ES" dirty="0"/>
          </a:p>
        </c:rich>
      </c:tx>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0-25E4-428F-B594-8FFD1AD7BDB0}"/>
              </c:ext>
            </c:extLst>
          </c:dPt>
          <c:dPt>
            <c:idx val="1"/>
            <c:invertIfNegative val="0"/>
            <c:bubble3D val="0"/>
            <c:extLst xmlns:c16r2="http://schemas.microsoft.com/office/drawing/2015/06/chart">
              <c:ext xmlns:c16="http://schemas.microsoft.com/office/drawing/2014/chart" uri="{C3380CC4-5D6E-409C-BE32-E72D297353CC}">
                <c16:uniqueId val="{00000001-25E4-428F-B594-8FFD1AD7BDB0}"/>
              </c:ext>
            </c:extLst>
          </c:dPt>
          <c:dPt>
            <c:idx val="2"/>
            <c:invertIfNegative val="0"/>
            <c:bubble3D val="0"/>
            <c:extLst xmlns:c16r2="http://schemas.microsoft.com/office/drawing/2015/06/chart">
              <c:ext xmlns:c16="http://schemas.microsoft.com/office/drawing/2014/chart" uri="{C3380CC4-5D6E-409C-BE32-E72D297353CC}">
                <c16:uniqueId val="{00000002-25E4-428F-B594-8FFD1AD7BDB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c:v>
                </c:pt>
                <c:pt idx="1">
                  <c:v>FEBRERO</c:v>
                </c:pt>
                <c:pt idx="2">
                  <c:v>MARZO</c:v>
                </c:pt>
              </c:strCache>
            </c:strRef>
          </c:cat>
          <c:val>
            <c:numRef>
              <c:f>Hoja1!$B$2:$B$4</c:f>
              <c:numCache>
                <c:formatCode>General</c:formatCode>
                <c:ptCount val="3"/>
                <c:pt idx="0">
                  <c:v>4</c:v>
                </c:pt>
                <c:pt idx="1">
                  <c:v>7</c:v>
                </c:pt>
                <c:pt idx="2">
                  <c:v>4</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1343777344"/>
        <c:axId val="1343778976"/>
        <c:axId val="0"/>
      </c:bar3DChart>
      <c:catAx>
        <c:axId val="1343777344"/>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343778976"/>
        <c:crosses val="autoZero"/>
        <c:auto val="1"/>
        <c:lblAlgn val="ctr"/>
        <c:lblOffset val="100"/>
        <c:noMultiLvlLbl val="0"/>
      </c:catAx>
      <c:valAx>
        <c:axId val="1343778976"/>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343777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COMPORTAMIENTO TRIMESTRAL</a:t>
            </a:r>
          </a:p>
        </c:rich>
      </c:tx>
      <c:layout>
        <c:manualLayout>
          <c:xMode val="edge"/>
          <c:yMode val="edge"/>
          <c:x val="0.14728170913003741"/>
          <c:y val="8.7810949703866874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1</c:v>
                </c:pt>
              </c:strCache>
            </c:strRef>
          </c:tx>
          <c:spPr>
            <a:ln w="31750" cap="rnd">
              <a:solidFill>
                <a:schemeClr val="accent3"/>
              </a:solidFill>
              <a:round/>
            </a:ln>
            <a:effectLst/>
          </c:spPr>
          <c:marker>
            <c:symbol val="circle"/>
            <c:size val="17"/>
            <c:spPr>
              <a:solidFill>
                <a:schemeClr val="accent3"/>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Hoja1!$A$2:$A$16</c:f>
              <c:strCache>
                <c:ptCount val="4"/>
                <c:pt idx="0">
                  <c:v>1° 2023</c:v>
                </c:pt>
                <c:pt idx="1">
                  <c:v>2° 2023</c:v>
                </c:pt>
                <c:pt idx="2">
                  <c:v>3° 2023</c:v>
                </c:pt>
                <c:pt idx="3">
                  <c:v>4° 2023</c:v>
                </c:pt>
              </c:strCache>
            </c:strRef>
          </c:cat>
          <c:val>
            <c:numRef>
              <c:f>Hoja1!$B$2:$B$16</c:f>
              <c:numCache>
                <c:formatCode>General</c:formatCode>
                <c:ptCount val="4"/>
                <c:pt idx="0">
                  <c:v>4</c:v>
                </c:pt>
                <c:pt idx="1">
                  <c:v>7</c:v>
                </c:pt>
                <c:pt idx="2">
                  <c:v>4</c:v>
                </c:pt>
                <c:pt idx="3">
                  <c:v>0</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ctr"/>
          <c:showLegendKey val="0"/>
          <c:showVal val="1"/>
          <c:showCatName val="0"/>
          <c:showSerName val="0"/>
          <c:showPercent val="0"/>
          <c:showBubbleSize val="0"/>
        </c:dLbls>
        <c:marker val="1"/>
        <c:smooth val="0"/>
        <c:axId val="1694856432"/>
        <c:axId val="1825267872"/>
      </c:lineChart>
      <c:catAx>
        <c:axId val="1694856432"/>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825267872"/>
        <c:crosses val="autoZero"/>
        <c:auto val="1"/>
        <c:lblAlgn val="ctr"/>
        <c:lblOffset val="100"/>
        <c:noMultiLvlLbl val="0"/>
      </c:catAx>
      <c:valAx>
        <c:axId val="18252678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9485643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4</c:v>
                </c:pt>
                <c:pt idx="1">
                  <c:v>0</c:v>
                </c:pt>
                <c:pt idx="2">
                  <c:v>0</c:v>
                </c:pt>
                <c:pt idx="3">
                  <c:v>0</c:v>
                </c:pt>
              </c:numCache>
            </c:numRef>
          </c:val>
          <c:extLst xmlns:c16r2="http://schemas.microsoft.com/office/drawing/2015/06/chart">
            <c:ext xmlns:c16="http://schemas.microsoft.com/office/drawing/2014/chart" uri="{C3380CC4-5D6E-409C-BE32-E72D297353CC}">
              <c16:uniqueId val="{00000000-3665-4ECD-8B04-F53AD760C9A6}"/>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7</c:v>
                </c:pt>
                <c:pt idx="1">
                  <c:v>0</c:v>
                </c:pt>
                <c:pt idx="2">
                  <c:v>0</c:v>
                </c:pt>
                <c:pt idx="3">
                  <c:v>0</c:v>
                </c:pt>
              </c:numCache>
            </c:numRef>
          </c:val>
          <c:extLst xmlns:c16r2="http://schemas.microsoft.com/office/drawing/2015/06/chart">
            <c:ext xmlns:c16="http://schemas.microsoft.com/office/drawing/2014/chart" uri="{C3380CC4-5D6E-409C-BE32-E72D297353CC}">
              <c16:uniqueId val="{00000001-3665-4ECD-8B04-F53AD760C9A6}"/>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4</c:v>
                </c:pt>
                <c:pt idx="1">
                  <c:v>0</c:v>
                </c:pt>
                <c:pt idx="2">
                  <c:v>0</c:v>
                </c:pt>
                <c:pt idx="3">
                  <c:v>0</c:v>
                </c:pt>
              </c:numCache>
            </c:numRef>
          </c:val>
          <c:extLst xmlns:c16r2="http://schemas.microsoft.com/office/drawing/2015/06/chart">
            <c:ext xmlns:c16="http://schemas.microsoft.com/office/drawing/2014/chart" uri="{C3380CC4-5D6E-409C-BE32-E72D297353CC}">
              <c16:uniqueId val="{00000002-3665-4ECD-8B04-F53AD760C9A6}"/>
            </c:ext>
          </c:extLst>
        </c:ser>
        <c:dLbls>
          <c:showLegendKey val="0"/>
          <c:showVal val="0"/>
          <c:showCatName val="0"/>
          <c:showSerName val="0"/>
          <c:showPercent val="0"/>
          <c:showBubbleSize val="0"/>
        </c:dLbls>
        <c:gapWidth val="150"/>
        <c:shape val="box"/>
        <c:axId val="1825281472"/>
        <c:axId val="1825276032"/>
        <c:axId val="0"/>
      </c:bar3DChart>
      <c:catAx>
        <c:axId val="182528147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825276032"/>
        <c:crosses val="autoZero"/>
        <c:auto val="1"/>
        <c:lblAlgn val="ctr"/>
        <c:lblOffset val="100"/>
        <c:noMultiLvlLbl val="0"/>
      </c:catAx>
      <c:valAx>
        <c:axId val="18252760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825281472"/>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ENERO</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0-5F47-48DA-91D6-006966341D28}"/>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23</c:v>
                </c:pt>
              </c:numCache>
            </c:numRef>
          </c:val>
          <c:extLst xmlns:c16r2="http://schemas.microsoft.com/office/drawing/2015/06/chart">
            <c:ext xmlns:c16="http://schemas.microsoft.com/office/drawing/2014/chart" uri="{C3380CC4-5D6E-409C-BE32-E72D297353CC}">
              <c16:uniqueId val="{00000000-4460-4566-8411-D0C526CCF7DA}"/>
            </c:ext>
          </c:extLst>
        </c:ser>
        <c:ser>
          <c:idx val="1"/>
          <c:order val="1"/>
          <c:tx>
            <c:strRef>
              <c:f>Hoja1!$C$1</c:f>
              <c:strCache>
                <c:ptCount val="1"/>
                <c:pt idx="0">
                  <c:v>FEBRERO</c:v>
                </c:pt>
              </c:strCache>
            </c:strRef>
          </c:tx>
          <c:spPr>
            <a:solidFill>
              <a:schemeClr val="accent2">
                <a:alpha val="85000"/>
              </a:schemeClr>
            </a:solidFill>
            <a:ln w="9525" cap="flat" cmpd="sng" algn="ctr">
              <a:solidFill>
                <a:schemeClr val="lt1">
                  <a:alpha val="50000"/>
                </a:schemeClr>
              </a:solidFill>
              <a:round/>
            </a:ln>
            <a:effectLst/>
          </c:spPr>
          <c:invertIfNegative val="0"/>
          <c:dLbls>
            <c:dLbl>
              <c:idx val="0"/>
              <c:layout/>
              <c:tx>
                <c:rich>
                  <a:bodyPr/>
                  <a:lstStyle/>
                  <a:p>
                    <a:fld id="{4A92E52E-010C-4243-A46C-A4D1D31C7C77}" type="VALUE">
                      <a:rPr lang="en-US" b="1">
                        <a:solidFill>
                          <a:schemeClr val="tx1"/>
                        </a:solidFill>
                        <a:latin typeface="Arial Black" panose="020B0A04020102020204" pitchFamily="34" charset="0"/>
                      </a:rPr>
                      <a:pPr/>
                      <a:t>[VALOR]</a:t>
                    </a:fld>
                    <a:endParaRPr lang="es-MX"/>
                  </a:p>
                </c:rich>
              </c:tx>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F47-48DA-91D6-006966341D28}"/>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10</c:v>
                </c:pt>
              </c:numCache>
            </c:numRef>
          </c:val>
          <c:extLst xmlns:c16r2="http://schemas.microsoft.com/office/drawing/2015/06/chart">
            <c:ext xmlns:c16="http://schemas.microsoft.com/office/drawing/2014/chart" uri="{C3380CC4-5D6E-409C-BE32-E72D297353CC}">
              <c16:uniqueId val="{00000001-4460-4566-8411-D0C526CCF7DA}"/>
            </c:ext>
          </c:extLst>
        </c:ser>
        <c:ser>
          <c:idx val="2"/>
          <c:order val="2"/>
          <c:tx>
            <c:strRef>
              <c:f>Hoja1!$D$1</c:f>
              <c:strCache>
                <c:ptCount val="1"/>
                <c:pt idx="0">
                  <c:v>MARZO</c:v>
                </c:pt>
              </c:strCache>
            </c:strRef>
          </c:tx>
          <c:spPr>
            <a:solidFill>
              <a:schemeClr val="accent3">
                <a:alpha val="85000"/>
              </a:schemeClr>
            </a:solidFill>
            <a:ln w="9525" cap="flat" cmpd="sng" algn="ctr">
              <a:solidFill>
                <a:schemeClr val="lt1">
                  <a:alpha val="50000"/>
                </a:schemeClr>
              </a:solidFill>
              <a:round/>
            </a:ln>
            <a:effectLst/>
          </c:spPr>
          <c:invertIfNegative val="0"/>
          <c:dLbls>
            <c:dLbl>
              <c:idx val="0"/>
              <c:layout/>
              <c:tx>
                <c:rich>
                  <a:bodyPr/>
                  <a:lstStyle/>
                  <a:p>
                    <a:fld id="{5C523B6B-EE6C-431E-8F3F-B33D931B3454}" type="VALUE">
                      <a:rPr lang="en-US">
                        <a:solidFill>
                          <a:schemeClr val="tx1"/>
                        </a:solidFill>
                        <a:latin typeface="Arial Black" panose="020B0A04020102020204" pitchFamily="34" charset="0"/>
                      </a:rPr>
                      <a:pPr/>
                      <a:t>[VALOR]</a:t>
                    </a:fld>
                    <a:endParaRPr lang="es-MX"/>
                  </a:p>
                </c:rich>
              </c:tx>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5F47-48DA-91D6-006966341D28}"/>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1</c:v>
                </c:pt>
              </c:numCache>
            </c:numRef>
          </c:val>
          <c:extLst xmlns:c16r2="http://schemas.microsoft.com/office/drawing/2015/06/char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825279840"/>
        <c:axId val="1825276576"/>
      </c:barChart>
      <c:catAx>
        <c:axId val="18252798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825276576"/>
        <c:crosses val="autoZero"/>
        <c:auto val="1"/>
        <c:lblAlgn val="ctr"/>
        <c:lblOffset val="100"/>
        <c:noMultiLvlLbl val="0"/>
      </c:catAx>
      <c:valAx>
        <c:axId val="18252765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25279840"/>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withinLinearReversed" id="23">
  <a:schemeClr val="accent3"/>
</cs:colorStyle>
</file>

<file path=ppt/charts/colors13.xml><?xml version="1.0" encoding="utf-8"?>
<cs:colorStyle xmlns:cs="http://schemas.microsoft.com/office/drawing/2012/chartStyle" xmlns:a="http://schemas.openxmlformats.org/drawingml/2006/main" meth="withinLinearReversed" id="22">
  <a:schemeClr val="accent2"/>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Reversed" id="22">
  <a:schemeClr val="accent2"/>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Reversed" id="23">
  <a:schemeClr val="accent3"/>
</cs:colorStyle>
</file>

<file path=ppt/charts/colors8.xml><?xml version="1.0" encoding="utf-8"?>
<cs:colorStyle xmlns:cs="http://schemas.microsoft.com/office/drawing/2012/chartStyle" xmlns:a="http://schemas.openxmlformats.org/drawingml/2006/main" meth="withinLinearReversed" id="22">
  <a:schemeClr val="accent2"/>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89">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0.26204</cdr:x>
      <cdr:y>0.53466</cdr:y>
    </cdr:from>
    <cdr:to>
      <cdr:x>0.32945</cdr:x>
      <cdr:y>0.59752</cdr:y>
    </cdr:to>
    <cdr:sp macro="" textlink="">
      <cdr:nvSpPr>
        <cdr:cNvPr id="2" name="Rectángulo 1"/>
        <cdr:cNvSpPr/>
      </cdr:nvSpPr>
      <cdr:spPr>
        <a:xfrm xmlns:a="http://schemas.openxmlformats.org/drawingml/2006/main">
          <a:off x="1434835" y="1997958"/>
          <a:ext cx="369115" cy="234892"/>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s-ES" dirty="0" smtClean="0"/>
            <a:t>04</a:t>
          </a:r>
          <a:endParaRPr lang="es-MX" dirty="0"/>
        </a:p>
      </cdr:txBody>
    </cdr:sp>
  </cdr:relSizeAnchor>
  <cdr:relSizeAnchor xmlns:cdr="http://schemas.openxmlformats.org/drawingml/2006/chartDrawing">
    <cdr:from>
      <cdr:x>0.46017</cdr:x>
      <cdr:y>0.53466</cdr:y>
    </cdr:from>
    <cdr:to>
      <cdr:x>0.53983</cdr:x>
      <cdr:y>0.6065</cdr:y>
    </cdr:to>
    <cdr:sp macro="" textlink="">
      <cdr:nvSpPr>
        <cdr:cNvPr id="3" name="Rectángulo 2"/>
        <cdr:cNvSpPr/>
      </cdr:nvSpPr>
      <cdr:spPr>
        <a:xfrm xmlns:a="http://schemas.openxmlformats.org/drawingml/2006/main">
          <a:off x="2519672" y="1997958"/>
          <a:ext cx="436227" cy="268448"/>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s-ES" dirty="0" smtClean="0"/>
            <a:t>00</a:t>
          </a:r>
          <a:endParaRPr lang="es-MX"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11/04/2023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7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11/04/2023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13969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11/04/2023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0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11/04/2023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01288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11/04/2023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5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11/04/2023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29613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11/04/2023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246728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11/04/2023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41031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11/04/2023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72912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11/04/2023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76120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11/04/2023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2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11/04/2023</a:t>
            </a:fld>
            <a:endParaRPr lang="es-E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 Id="rId4" Type="http://schemas.openxmlformats.org/officeDocument/2006/relationships/chart" Target="../charts/char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47259" y="566685"/>
            <a:ext cx="10506804" cy="1507067"/>
          </a:xfrm>
        </p:spPr>
        <p:txBody>
          <a:bodyPr>
            <a:normAutofit fontScale="90000"/>
          </a:bodyPr>
          <a:lstStyle/>
          <a:p>
            <a:pPr algn="just"/>
            <a:r>
              <a:rPr lang="es-ES" dirty="0">
                <a:latin typeface="Arial Black" panose="020B0A04020102020204" pitchFamily="34" charset="0"/>
              </a:rPr>
              <a:t>Estadísticas del área </a:t>
            </a:r>
            <a:r>
              <a:rPr lang="es-ES" dirty="0" smtClean="0">
                <a:latin typeface="Arial Black" panose="020B0A04020102020204" pitchFamily="34" charset="0"/>
              </a:rPr>
              <a:t>de prevención del delito con la </a:t>
            </a:r>
            <a:r>
              <a:rPr lang="es-ES" dirty="0">
                <a:latin typeface="Arial Black" panose="020B0A04020102020204" pitchFamily="34" charset="0"/>
              </a:rPr>
              <a:t>Participación Ciudadana</a:t>
            </a:r>
            <a:endParaRPr lang="es-ES" dirty="0"/>
          </a:p>
        </p:txBody>
      </p:sp>
      <p:sp>
        <p:nvSpPr>
          <p:cNvPr id="5" name="Marcador de contenido 4"/>
          <p:cNvSpPr>
            <a:spLocks noGrp="1"/>
          </p:cNvSpPr>
          <p:nvPr>
            <p:ph idx="1"/>
          </p:nvPr>
        </p:nvSpPr>
        <p:spPr>
          <a:xfrm>
            <a:off x="1295401" y="2424580"/>
            <a:ext cx="9601196" cy="3318936"/>
          </a:xfrm>
        </p:spPr>
        <p:txBody>
          <a:bodyPr>
            <a:normAutofit/>
          </a:bodyPr>
          <a:lstStyle/>
          <a:p>
            <a:pPr algn="just"/>
            <a:r>
              <a:rPr lang="es-ES" sz="2000" dirty="0" smtClean="0"/>
              <a:t>El área de Subdirección de Prevención del Delito con la Participación Ciudadana, desde el cual se atiende a vecinos de colonias de todo el municipio haciendo hincapié en las de más alta incidencia delictiva, mediante estrategias bien definidas como la conformación de comités vecinales que sirven como un medio de gestión de las problemáticas de la comunidad a través de seguridad publica y transito municipal, se capacita a los vecinos mediante cursos con temática de prevención del delito como: prevención de robo a casa habitación, prevención del delito en la vía publica, el bando del policía y gobierno, etc., se llevan a cabo eventos con prevención del delito con la  participación ciudadana de índole deportiva social y recreativa a través de los cuales se busca la recomposición del tejido social.</a:t>
            </a:r>
            <a:endParaRPr lang="es-ES" sz="2000" dirty="0"/>
          </a:p>
        </p:txBody>
      </p:sp>
      <p:pic>
        <p:nvPicPr>
          <p:cNvPr id="6" name="Imagen 5"/>
          <p:cNvPicPr>
            <a:picLocks noChangeAspect="1"/>
          </p:cNvPicPr>
          <p:nvPr/>
        </p:nvPicPr>
        <p:blipFill>
          <a:blip r:embed="rId2"/>
          <a:stretch>
            <a:fillRect/>
          </a:stretch>
        </p:blipFill>
        <p:spPr>
          <a:xfrm>
            <a:off x="10154652" y="4909166"/>
            <a:ext cx="1299411" cy="1340903"/>
          </a:xfrm>
          <a:prstGeom prst="rect">
            <a:avLst/>
          </a:prstGeom>
        </p:spPr>
      </p:pic>
    </p:spTree>
    <p:extLst>
      <p:ext uri="{BB962C8B-B14F-4D97-AF65-F5344CB8AC3E}">
        <p14:creationId xmlns:p14="http://schemas.microsoft.com/office/powerpoint/2010/main" val="1472910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áfico 5"/>
          <p:cNvGraphicFramePr/>
          <p:nvPr>
            <p:extLst>
              <p:ext uri="{D42A27DB-BD31-4B8C-83A1-F6EECF244321}">
                <p14:modId xmlns:p14="http://schemas.microsoft.com/office/powerpoint/2010/main" val="964902435"/>
              </p:ext>
            </p:extLst>
          </p:nvPr>
        </p:nvGraphicFramePr>
        <p:xfrm>
          <a:off x="1413163" y="2101174"/>
          <a:ext cx="8119943" cy="45424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17 Gráfico"/>
          <p:cNvGraphicFramePr/>
          <p:nvPr>
            <p:extLst>
              <p:ext uri="{D42A27DB-BD31-4B8C-83A1-F6EECF244321}">
                <p14:modId xmlns:p14="http://schemas.microsoft.com/office/powerpoint/2010/main" val="677105343"/>
              </p:ext>
            </p:extLst>
          </p:nvPr>
        </p:nvGraphicFramePr>
        <p:xfrm>
          <a:off x="8386028" y="847120"/>
          <a:ext cx="3049177" cy="1010694"/>
        </p:xfrm>
        <a:graphic>
          <a:graphicData uri="http://schemas.openxmlformats.org/drawingml/2006/chart">
            <c:chart xmlns:c="http://schemas.openxmlformats.org/drawingml/2006/chart" xmlns:r="http://schemas.openxmlformats.org/officeDocument/2006/relationships" r:id="rId3"/>
          </a:graphicData>
        </a:graphic>
      </p:graphicFrame>
      <p:sp>
        <p:nvSpPr>
          <p:cNvPr id="8" name="Título 1"/>
          <p:cNvSpPr txBox="1">
            <a:spLocks/>
          </p:cNvSpPr>
          <p:nvPr/>
        </p:nvSpPr>
        <p:spPr>
          <a:xfrm>
            <a:off x="0" y="350747"/>
            <a:ext cx="12351434" cy="1507067"/>
          </a:xfrm>
          <a:prstGeom prst="rect">
            <a:avLst/>
          </a:prstGeom>
        </p:spPr>
        <p:txBody>
          <a:bodyP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r>
              <a:rPr lang="es-ES" sz="2800" b="1" dirty="0">
                <a:solidFill>
                  <a:srgbClr val="002060"/>
                </a:solidFill>
                <a:latin typeface="Arial Black" panose="020B0A04020102020204" pitchFamily="34" charset="0"/>
              </a:rPr>
              <a:t>PROXIMIDAD SOCIAL</a:t>
            </a:r>
            <a:endParaRPr lang="es-ES" sz="2800" dirty="0">
              <a:latin typeface="Arial Black" panose="020B0A04020102020204" pitchFamily="34" charset="0"/>
            </a:endParaRPr>
          </a:p>
        </p:txBody>
      </p:sp>
      <p:graphicFrame>
        <p:nvGraphicFramePr>
          <p:cNvPr id="9" name="Gráfico 8"/>
          <p:cNvGraphicFramePr>
            <a:graphicFrameLocks/>
          </p:cNvGraphicFramePr>
          <p:nvPr>
            <p:extLst>
              <p:ext uri="{D42A27DB-BD31-4B8C-83A1-F6EECF244321}">
                <p14:modId xmlns:p14="http://schemas.microsoft.com/office/powerpoint/2010/main" val="1545732127"/>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74458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2800" dirty="0">
                <a:latin typeface="Arial Black" panose="020B0A04020102020204" pitchFamily="34" charset="0"/>
              </a:rPr>
              <a:t>Prevención de las Violencias</a:t>
            </a:r>
          </a:p>
        </p:txBody>
      </p:sp>
      <p:sp>
        <p:nvSpPr>
          <p:cNvPr id="3" name="Marcador de contenido 2"/>
          <p:cNvSpPr>
            <a:spLocks noGrp="1"/>
          </p:cNvSpPr>
          <p:nvPr>
            <p:ph idx="1"/>
          </p:nvPr>
        </p:nvSpPr>
        <p:spPr>
          <a:xfrm>
            <a:off x="1024128" y="2286000"/>
            <a:ext cx="5317949" cy="2822895"/>
          </a:xfrm>
        </p:spPr>
        <p:txBody>
          <a:bodyPr/>
          <a:lstStyle/>
          <a:p>
            <a:pPr lvl="0" algn="just">
              <a:buClr>
                <a:srgbClr val="1CADE4"/>
              </a:buClr>
            </a:pPr>
            <a:r>
              <a:rPr lang="es-ES" sz="1200" dirty="0">
                <a:solidFill>
                  <a:prstClr val="black"/>
                </a:solidFill>
              </a:rPr>
              <a:t>Línea de </a:t>
            </a:r>
            <a:r>
              <a:rPr lang="es-ES" sz="1200" dirty="0" smtClean="0">
                <a:solidFill>
                  <a:prstClr val="black"/>
                </a:solidFill>
              </a:rPr>
              <a:t>acción: </a:t>
            </a:r>
            <a:r>
              <a:rPr lang="es-ES_tradnl" sz="1200" dirty="0" smtClean="0">
                <a:solidFill>
                  <a:prstClr val="black"/>
                </a:solidFill>
              </a:rPr>
              <a:t>Capacitación gradual a los grupos en vulnerabilidad y a la ciudadanía.  </a:t>
            </a:r>
          </a:p>
          <a:p>
            <a:pPr lvl="0" algn="just">
              <a:buClr>
                <a:srgbClr val="1CADE4"/>
              </a:buClr>
            </a:pPr>
            <a:r>
              <a:rPr lang="es-ES_tradnl" sz="1200" b="1" dirty="0" smtClean="0">
                <a:solidFill>
                  <a:prstClr val="black"/>
                </a:solidFill>
              </a:rPr>
              <a:t>Objetivo</a:t>
            </a:r>
            <a:r>
              <a:rPr lang="es-ES_tradnl" sz="1200" dirty="0" smtClean="0">
                <a:solidFill>
                  <a:prstClr val="black"/>
                </a:solidFill>
              </a:rPr>
              <a:t>: Brindar capacitaciones, bajo el enfoque de género y respeto a los derechos humanos a los grupos en situación de vulnerabilidad y a la ciudadanía en general. </a:t>
            </a:r>
            <a:endParaRPr lang="es-ES_tradnl" sz="1200" dirty="0">
              <a:solidFill>
                <a:prstClr val="black"/>
              </a:solidFill>
            </a:endParaRPr>
          </a:p>
          <a:p>
            <a:pPr algn="just"/>
            <a:r>
              <a:rPr lang="es-ES" sz="1200" dirty="0">
                <a:solidFill>
                  <a:prstClr val="black"/>
                </a:solidFill>
              </a:rPr>
              <a:t>Descripción de la Actividad: durante el 1 ° trimestre de </a:t>
            </a:r>
            <a:r>
              <a:rPr lang="es-ES" sz="1200" dirty="0" smtClean="0">
                <a:solidFill>
                  <a:prstClr val="black"/>
                </a:solidFill>
              </a:rPr>
              <a:t>Enero  </a:t>
            </a:r>
            <a:r>
              <a:rPr lang="es-ES" sz="1200" dirty="0">
                <a:solidFill>
                  <a:prstClr val="black"/>
                </a:solidFill>
              </a:rPr>
              <a:t>a  </a:t>
            </a:r>
            <a:r>
              <a:rPr lang="es-ES" sz="1200" dirty="0" smtClean="0">
                <a:solidFill>
                  <a:prstClr val="black"/>
                </a:solidFill>
              </a:rPr>
              <a:t>Marzo </a:t>
            </a:r>
            <a:r>
              <a:rPr lang="es-ES" sz="1200" dirty="0">
                <a:solidFill>
                  <a:prstClr val="black"/>
                </a:solidFill>
              </a:rPr>
              <a:t>del 2023, se han realizado </a:t>
            </a:r>
            <a:r>
              <a:rPr lang="es-ES" sz="1200" dirty="0" smtClean="0">
                <a:solidFill>
                  <a:prstClr val="black"/>
                </a:solidFill>
              </a:rPr>
              <a:t>03 </a:t>
            </a:r>
            <a:r>
              <a:rPr lang="es-ES" sz="1200" dirty="0" smtClean="0">
                <a:solidFill>
                  <a:prstClr val="black"/>
                </a:solidFill>
              </a:rPr>
              <a:t>Actividades.</a:t>
            </a:r>
            <a:endParaRPr lang="es-MX" dirty="0"/>
          </a:p>
        </p:txBody>
      </p:sp>
      <p:graphicFrame>
        <p:nvGraphicFramePr>
          <p:cNvPr id="51" name="Gráfico 50"/>
          <p:cNvGraphicFramePr/>
          <p:nvPr>
            <p:extLst>
              <p:ext uri="{D42A27DB-BD31-4B8C-83A1-F6EECF244321}">
                <p14:modId xmlns:p14="http://schemas.microsoft.com/office/powerpoint/2010/main" val="602634527"/>
              </p:ext>
            </p:extLst>
          </p:nvPr>
        </p:nvGraphicFramePr>
        <p:xfrm>
          <a:off x="7393370" y="1880506"/>
          <a:ext cx="3553253" cy="44742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9022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1362475790"/>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DEL DELITO</a:t>
            </a:r>
          </a:p>
          <a:p>
            <a:r>
              <a:rPr lang="es-MX" sz="2800" b="1" dirty="0">
                <a:solidFill>
                  <a:srgbClr val="002060"/>
                </a:solidFill>
                <a:latin typeface="Arial Black" panose="020B0A04020102020204" pitchFamily="34" charset="0"/>
              </a:rPr>
              <a:t>Reunión y conformación de </a:t>
            </a:r>
            <a:r>
              <a:rPr lang="es-MX" sz="2800" b="1" dirty="0" smtClean="0">
                <a:solidFill>
                  <a:srgbClr val="002060"/>
                </a:solidFill>
                <a:latin typeface="Arial Black" panose="020B0A04020102020204" pitchFamily="34" charset="0"/>
              </a:rPr>
              <a:t>comités </a:t>
            </a:r>
            <a:r>
              <a:rPr lang="es-MX" sz="2800" b="1" dirty="0">
                <a:solidFill>
                  <a:srgbClr val="002060"/>
                </a:solidFill>
                <a:latin typeface="Arial Black" panose="020B0A04020102020204" pitchFamily="34" charset="0"/>
              </a:rPr>
              <a:t>vecinales</a:t>
            </a:r>
            <a:endParaRPr lang="es-ES" sz="2800" b="1" dirty="0" smtClean="0">
              <a:solidFill>
                <a:srgbClr val="002060"/>
              </a:solidFill>
              <a:latin typeface="Arial Black" panose="020B0A04020102020204" pitchFamily="34" charset="0"/>
            </a:endParaRPr>
          </a:p>
        </p:txBody>
      </p:sp>
    </p:spTree>
    <p:extLst>
      <p:ext uri="{BB962C8B-B14F-4D97-AF65-F5344CB8AC3E}">
        <p14:creationId xmlns:p14="http://schemas.microsoft.com/office/powerpoint/2010/main" val="1877401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122682" y="1916393"/>
            <a:ext cx="5743546" cy="4540678"/>
          </a:xfrm>
        </p:spPr>
        <p:txBody>
          <a:bodyPr>
            <a:noAutofit/>
          </a:bodyPr>
          <a:lstStyle/>
          <a:p>
            <a:pPr algn="just"/>
            <a:r>
              <a:rPr lang="es-ES" sz="1600" dirty="0" smtClean="0"/>
              <a:t>Línea de acción: </a:t>
            </a:r>
            <a:r>
              <a:rPr lang="es-ES_tradnl" sz="1600" dirty="0" smtClean="0"/>
              <a:t>Cercanía </a:t>
            </a:r>
            <a:r>
              <a:rPr lang="es-ES_tradnl" sz="1600" dirty="0"/>
              <a:t>y dialogo </a:t>
            </a:r>
            <a:r>
              <a:rPr lang="es-ES" sz="1600" dirty="0" smtClean="0"/>
              <a:t>con la ciudadanía como </a:t>
            </a:r>
            <a:r>
              <a:rPr lang="es-ES_tradnl" sz="1600" dirty="0" smtClean="0"/>
              <a:t>medio </a:t>
            </a:r>
            <a:r>
              <a:rPr lang="es-ES_tradnl" sz="1600" dirty="0"/>
              <a:t>de empoderamiento para que conozcan sus derechos y </a:t>
            </a:r>
            <a:r>
              <a:rPr lang="es-ES_tradnl" sz="1600" dirty="0" smtClean="0"/>
              <a:t>obligaciones </a:t>
            </a:r>
            <a:r>
              <a:rPr lang="es-ES_tradnl" sz="1600" dirty="0"/>
              <a:t>. Los temas en los cuales se capacita o dialoga son sobre la Cultura de la Legalidad, Numero de emergencias 911, el S</a:t>
            </a:r>
            <a:r>
              <a:rPr lang="es-ES_tradnl" sz="1600" dirty="0" smtClean="0"/>
              <a:t>istema </a:t>
            </a:r>
            <a:r>
              <a:rPr lang="es-ES_tradnl" sz="1600" dirty="0"/>
              <a:t>de </a:t>
            </a:r>
            <a:r>
              <a:rPr lang="es-ES_tradnl" sz="1600" dirty="0" smtClean="0"/>
              <a:t>Justicia Penal</a:t>
            </a:r>
            <a:r>
              <a:rPr lang="es-ES_tradnl" sz="1600" dirty="0"/>
              <a:t>,  </a:t>
            </a:r>
            <a:r>
              <a:rPr lang="es-MX" sz="1600" dirty="0" smtClean="0"/>
              <a:t>vincular a las autoridades con la ciudadanía a través de la conformación de comités de vigilancia  para reducir la violencia y delincuencia en las colonias.</a:t>
            </a:r>
            <a:r>
              <a:rPr lang="es-ES_tradnl" sz="1600" dirty="0" smtClean="0"/>
              <a:t>, </a:t>
            </a:r>
            <a:r>
              <a:rPr lang="es-ES_tradnl" sz="1600" dirty="0"/>
              <a:t>Primeros auxilios, Educación Vial entre </a:t>
            </a:r>
            <a:r>
              <a:rPr lang="es-ES_tradnl" sz="1600" dirty="0" smtClean="0"/>
              <a:t>otros.</a:t>
            </a:r>
            <a:r>
              <a:rPr lang="es-MX" sz="1600" dirty="0" smtClean="0"/>
              <a:t> realizar reuniones, platicas y conformación de comité de vigilancia, monitoreo periódico de los comités con la finalidad de obtener los resultados y avances en la atención de las demandas de los ciudadanos.</a:t>
            </a:r>
            <a:endParaRPr lang="es-ES_tradnl" sz="1600" dirty="0"/>
          </a:p>
          <a:p>
            <a:pPr lvl="0" algn="just"/>
            <a:r>
              <a:rPr lang="es-ES" sz="1600" dirty="0" smtClean="0"/>
              <a:t>Actividad: </a:t>
            </a:r>
            <a:r>
              <a:rPr lang="es-MX" sz="1600" dirty="0"/>
              <a:t>Reuniones, platicas y conformación de comité de vigilancia, monitoreo periódico de los comités con la finalidad de obtener los resultados y avances en la atención de las demandas de los ciudadanos.</a:t>
            </a:r>
            <a:r>
              <a:rPr lang="es-ES_tradnl" sz="1600" dirty="0" smtClean="0"/>
              <a:t> </a:t>
            </a:r>
            <a:r>
              <a:rPr lang="es-ES" sz="1600" dirty="0"/>
              <a:t>	</a:t>
            </a:r>
            <a:endParaRPr lang="es-ES" sz="1600" dirty="0" smtClean="0"/>
          </a:p>
          <a:p>
            <a:pPr algn="just"/>
            <a:r>
              <a:rPr lang="es-ES" sz="1600" dirty="0" smtClean="0"/>
              <a:t>Descripción de la Actividad: durante el 1° trimestre Enero , Febrero y Marzo del 2023, se han realizado 17  actividades del programa. </a:t>
            </a:r>
            <a:endParaRPr lang="es-ES" sz="1600"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42832176"/>
              </p:ext>
            </p:extLst>
          </p:nvPr>
        </p:nvGraphicFramePr>
        <p:xfrm>
          <a:off x="6098478" y="2129425"/>
          <a:ext cx="5475572" cy="3736866"/>
        </p:xfrm>
        <a:graphic>
          <a:graphicData uri="http://schemas.openxmlformats.org/drawingml/2006/chart">
            <c:chart xmlns:c="http://schemas.openxmlformats.org/drawingml/2006/chart" xmlns:r="http://schemas.openxmlformats.org/officeDocument/2006/relationships" r:id="rId2"/>
          </a:graphicData>
        </a:graphic>
      </p:graphicFrame>
      <p:sp>
        <p:nvSpPr>
          <p:cNvPr id="5" name="Título 1"/>
          <p:cNvSpPr txBox="1">
            <a:spLocks/>
          </p:cNvSpPr>
          <p:nvPr/>
        </p:nvSpPr>
        <p:spPr>
          <a:xfrm>
            <a:off x="122681" y="281836"/>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DEL DELITO</a:t>
            </a:r>
          </a:p>
          <a:p>
            <a:pPr lvl="0" algn="l" defTabSz="914400">
              <a:spcBef>
                <a:spcPts val="0"/>
              </a:spcBef>
            </a:pPr>
            <a:r>
              <a:rPr lang="es-ES" sz="2800" dirty="0" smtClean="0">
                <a:latin typeface="Arial Black" panose="020B0A04020102020204" pitchFamily="34" charset="0"/>
              </a:rPr>
              <a:t>(</a:t>
            </a:r>
            <a:r>
              <a:rPr lang="es-MX" sz="2400" b="1" dirty="0" smtClean="0">
                <a:ln>
                  <a:noFill/>
                </a:ln>
                <a:solidFill>
                  <a:schemeClr val="tx1"/>
                </a:solidFill>
                <a:latin typeface="Arial Black" panose="020B0A04020102020204" pitchFamily="34" charset="0"/>
                <a:ea typeface="+mn-ea"/>
                <a:cs typeface="+mn-cs"/>
              </a:rPr>
              <a:t>REUNIÓN Y CONFORMACIÓN DE COMITÉS VECINALES</a:t>
            </a:r>
            <a:r>
              <a:rPr lang="es-ES" sz="2800" dirty="0" smtClean="0">
                <a:solidFill>
                  <a:schemeClr val="tx1"/>
                </a:solidFill>
                <a:latin typeface="Arial Black" panose="020B0A04020102020204" pitchFamily="34" charset="0"/>
              </a:rPr>
              <a:t>) 2023</a:t>
            </a:r>
            <a:endParaRPr lang="es-ES" sz="2800" dirty="0">
              <a:solidFill>
                <a:schemeClr val="tx1"/>
              </a:solidFill>
              <a:latin typeface="Arial Black" panose="020B0A04020102020204" pitchFamily="34" charset="0"/>
            </a:endParaRPr>
          </a:p>
        </p:txBody>
      </p:sp>
      <p:sp>
        <p:nvSpPr>
          <p:cNvPr id="2" name="Rectángulo 1"/>
          <p:cNvSpPr/>
          <p:nvPr/>
        </p:nvSpPr>
        <p:spPr>
          <a:xfrm>
            <a:off x="9798341" y="4907560"/>
            <a:ext cx="528507" cy="2265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t>13</a:t>
            </a:r>
            <a:endParaRPr lang="es-MX" sz="1200" dirty="0"/>
          </a:p>
        </p:txBody>
      </p:sp>
    </p:spTree>
    <p:extLst>
      <p:ext uri="{BB962C8B-B14F-4D97-AF65-F5344CB8AC3E}">
        <p14:creationId xmlns:p14="http://schemas.microsoft.com/office/powerpoint/2010/main" val="2553427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611213" y="263453"/>
            <a:ext cx="1090006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400" b="1" dirty="0">
                <a:solidFill>
                  <a:srgbClr val="002060"/>
                </a:solidFill>
                <a:latin typeface="Arial Black" panose="020B0A04020102020204" pitchFamily="34" charset="0"/>
              </a:rPr>
              <a:t>PREVENCIÓN DEL DELITO</a:t>
            </a:r>
          </a:p>
          <a:p>
            <a:r>
              <a:rPr lang="es-MX" sz="2400" dirty="0" smtClean="0">
                <a:ln>
                  <a:noFill/>
                </a:ln>
                <a:solidFill>
                  <a:schemeClr val="tx1"/>
                </a:solidFill>
                <a:latin typeface="Arial Black" panose="020B0A04020102020204" pitchFamily="34" charset="0"/>
              </a:rPr>
              <a:t>(REUNIÓN </a:t>
            </a:r>
            <a:r>
              <a:rPr lang="es-MX" sz="2400" dirty="0">
                <a:ln>
                  <a:noFill/>
                </a:ln>
                <a:solidFill>
                  <a:schemeClr val="tx1"/>
                </a:solidFill>
                <a:latin typeface="Arial Black" panose="020B0A04020102020204" pitchFamily="34" charset="0"/>
              </a:rPr>
              <a:t>Y CONFORMACIÓN DE COMITÉS VECINALES</a:t>
            </a:r>
            <a:r>
              <a:rPr lang="es-ES" sz="2400" dirty="0" smtClean="0">
                <a:solidFill>
                  <a:schemeClr val="tx1"/>
                </a:solidFill>
                <a:latin typeface="Arial Black" panose="020B0A04020102020204" pitchFamily="34" charset="0"/>
              </a:rPr>
              <a:t>) 2023</a:t>
            </a:r>
            <a:r>
              <a:rPr lang="es-ES" sz="2200" dirty="0" smtClean="0">
                <a:solidFill>
                  <a:schemeClr val="tx1"/>
                </a:solidFill>
                <a:latin typeface="Arial Black" panose="020B0A04020102020204" pitchFamily="34" charset="0"/>
              </a:rPr>
              <a:t/>
            </a:r>
            <a:br>
              <a:rPr lang="es-ES" sz="2200" dirty="0" smtClean="0">
                <a:solidFill>
                  <a:schemeClr val="tx1"/>
                </a:solidFill>
                <a:latin typeface="Arial Black" panose="020B0A04020102020204" pitchFamily="34" charset="0"/>
              </a:rPr>
            </a:br>
            <a:endParaRPr lang="es-ES" sz="2200" dirty="0">
              <a:solidFill>
                <a:schemeClr val="tx1"/>
              </a:solidFill>
              <a:latin typeface="Arial Black" panose="020B0A04020102020204" pitchFamily="34" charset="0"/>
            </a:endParaRPr>
          </a:p>
        </p:txBody>
      </p:sp>
      <p:graphicFrame>
        <p:nvGraphicFramePr>
          <p:cNvPr id="7" name="17 Gráfico"/>
          <p:cNvGraphicFramePr/>
          <p:nvPr>
            <p:extLst>
              <p:ext uri="{D42A27DB-BD31-4B8C-83A1-F6EECF244321}">
                <p14:modId xmlns:p14="http://schemas.microsoft.com/office/powerpoint/2010/main" val="930770861"/>
              </p:ext>
            </p:extLst>
          </p:nvPr>
        </p:nvGraphicFramePr>
        <p:xfrm>
          <a:off x="8064303" y="1567320"/>
          <a:ext cx="3241965" cy="9455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áfico 7"/>
          <p:cNvGraphicFramePr>
            <a:graphicFrameLocks/>
          </p:cNvGraphicFramePr>
          <p:nvPr>
            <p:extLst>
              <p:ext uri="{D42A27DB-BD31-4B8C-83A1-F6EECF244321}">
                <p14:modId xmlns:p14="http://schemas.microsoft.com/office/powerpoint/2010/main" val="1358280966"/>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3567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414309092"/>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800" b="1" dirty="0">
                <a:solidFill>
                  <a:srgbClr val="002060"/>
                </a:solidFill>
                <a:latin typeface="Arial Black" panose="020B0A04020102020204" pitchFamily="34" charset="0"/>
              </a:rPr>
              <a:t>SEGURIDAD Y PREVENCIÓN EN NIÑAS, NIÑOS Y ADOLESCENTES </a:t>
            </a:r>
            <a:endParaRPr lang="es-ES" sz="2800" b="1" dirty="0" smtClean="0">
              <a:solidFill>
                <a:srgbClr val="002060"/>
              </a:solidFill>
              <a:latin typeface="Arial Black" panose="020B0A04020102020204" pitchFamily="34" charset="0"/>
            </a:endParaRPr>
          </a:p>
        </p:txBody>
      </p:sp>
    </p:spTree>
    <p:extLst>
      <p:ext uri="{BB962C8B-B14F-4D97-AF65-F5344CB8AC3E}">
        <p14:creationId xmlns:p14="http://schemas.microsoft.com/office/powerpoint/2010/main" val="66566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274510" y="1721023"/>
            <a:ext cx="7568419" cy="5001053"/>
          </a:xfrm>
        </p:spPr>
        <p:txBody>
          <a:bodyPr>
            <a:normAutofit fontScale="77500" lnSpcReduction="20000"/>
          </a:bodyPr>
          <a:lstStyle/>
          <a:p>
            <a:pPr algn="just"/>
            <a:r>
              <a:rPr lang="es-ES" dirty="0"/>
              <a:t>Línea de acción: Un espacio de dialogo entre los estudiantes y la Dirección General de Seguridad Pública y Tránsito Municipal, para debatir y organizar actividades </a:t>
            </a:r>
            <a:r>
              <a:rPr lang="es-ES" dirty="0" smtClean="0"/>
              <a:t>lúdicas y  </a:t>
            </a:r>
            <a:r>
              <a:rPr lang="es-ES" dirty="0"/>
              <a:t>deportivas de </a:t>
            </a:r>
            <a:r>
              <a:rPr lang="es-ES" dirty="0" smtClean="0"/>
              <a:t>fortalecimiento, </a:t>
            </a:r>
            <a:r>
              <a:rPr lang="es-ES" dirty="0"/>
              <a:t>de participación ciudadana y prevención de conductas violentas fuera y dentro de los planteles </a:t>
            </a:r>
            <a:r>
              <a:rPr lang="es-ES" dirty="0" smtClean="0"/>
              <a:t>educativos. </a:t>
            </a:r>
          </a:p>
          <a:p>
            <a:pPr algn="just"/>
            <a:r>
              <a:rPr lang="es-MX" b="1" dirty="0"/>
              <a:t>E</a:t>
            </a:r>
            <a:r>
              <a:rPr lang="es-MX" b="1" dirty="0" smtClean="0"/>
              <a:t>scuela segura</a:t>
            </a:r>
          </a:p>
          <a:p>
            <a:pPr algn="just"/>
            <a:r>
              <a:rPr lang="es-MX" dirty="0"/>
              <a:t>F</a:t>
            </a:r>
            <a:r>
              <a:rPr lang="es-MX" dirty="0" smtClean="0"/>
              <a:t>ortalecer en los centros educativos la cultura de la prevención entre las niñas, niños y adolescentes y consolidar las habilidades psicosociales y los valores personales en ellos, habilidades que les permitan negociar y solucionar conflictos de manera pacífica, en temas como: acoso escolar, autocuidado, violencia en el noviazgo, delito cibernético, consecuencias legales, equidad y género, cultura de la legalidad, ética y valores. a este programa, se suman las actividades de visitas guiadas para alumnos de los centros educativos, con la finalidad de lograr el acercamiento y confianza de los jóvenes hacia las autoridades, y que conozcan el ser y que hacer de la institución. </a:t>
            </a:r>
          </a:p>
          <a:p>
            <a:pPr algn="just"/>
            <a:r>
              <a:rPr lang="es-MX" b="1" dirty="0" smtClean="0"/>
              <a:t>Prevención con Policarpio </a:t>
            </a:r>
            <a:r>
              <a:rPr lang="es-MX" b="1" dirty="0"/>
              <a:t>y sus </a:t>
            </a:r>
            <a:r>
              <a:rPr lang="es-MX" b="1" dirty="0" smtClean="0"/>
              <a:t>Amigos</a:t>
            </a:r>
          </a:p>
          <a:p>
            <a:pPr algn="just"/>
            <a:r>
              <a:rPr lang="es-MX" dirty="0"/>
              <a:t>Teatro guiñol, platicas a niños en edad preescolar y primaria, dar a conocer de manera práctica,  lúdica y divertida las funciones y tareas que se desarrolla en la policía municipal preventiva.</a:t>
            </a:r>
            <a:endParaRPr lang="es-MX" dirty="0" smtClean="0"/>
          </a:p>
          <a:p>
            <a:pPr marL="0" indent="0" algn="just">
              <a:buNone/>
            </a:pPr>
            <a:endParaRPr lang="es-ES" dirty="0" smtClean="0"/>
          </a:p>
          <a:p>
            <a:pPr algn="just"/>
            <a:r>
              <a:rPr lang="es-ES" dirty="0" smtClean="0"/>
              <a:t>Descripción </a:t>
            </a:r>
            <a:r>
              <a:rPr lang="es-ES" dirty="0"/>
              <a:t>de la Actividad: durante el 1</a:t>
            </a:r>
            <a:r>
              <a:rPr lang="es-ES" dirty="0" smtClean="0"/>
              <a:t>° trimestre </a:t>
            </a:r>
            <a:r>
              <a:rPr lang="es-ES" dirty="0"/>
              <a:t>de </a:t>
            </a:r>
            <a:r>
              <a:rPr lang="es-ES" dirty="0" smtClean="0"/>
              <a:t>Enero a Marzo </a:t>
            </a:r>
            <a:r>
              <a:rPr lang="es-ES" dirty="0"/>
              <a:t>del </a:t>
            </a:r>
            <a:r>
              <a:rPr lang="es-ES" dirty="0" smtClean="0"/>
              <a:t>2023, </a:t>
            </a:r>
            <a:r>
              <a:rPr lang="es-ES" dirty="0"/>
              <a:t>se han </a:t>
            </a:r>
            <a:r>
              <a:rPr lang="es-ES" dirty="0" smtClean="0"/>
              <a:t>realizado 15 Actividades. </a:t>
            </a:r>
            <a:endParaRPr lang="es-ES"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292108039"/>
              </p:ext>
            </p:extLst>
          </p:nvPr>
        </p:nvGraphicFramePr>
        <p:xfrm>
          <a:off x="8117058" y="1798177"/>
          <a:ext cx="3350418" cy="4082118"/>
        </p:xfrm>
        <a:graphic>
          <a:graphicData uri="http://schemas.openxmlformats.org/drawingml/2006/chart">
            <c:chart xmlns:c="http://schemas.openxmlformats.org/drawingml/2006/chart" xmlns:r="http://schemas.openxmlformats.org/officeDocument/2006/relationships" r:id="rId2"/>
          </a:graphicData>
        </a:graphic>
      </p:graphicFrame>
      <p:sp>
        <p:nvSpPr>
          <p:cNvPr id="6" name="Título 1"/>
          <p:cNvSpPr txBox="1">
            <a:spLocks/>
          </p:cNvSpPr>
          <p:nvPr/>
        </p:nvSpPr>
        <p:spPr>
          <a:xfrm>
            <a:off x="0" y="462587"/>
            <a:ext cx="11951594" cy="731213"/>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000" b="1" dirty="0" smtClean="0">
                <a:solidFill>
                  <a:srgbClr val="002060"/>
                </a:solidFill>
                <a:latin typeface="Arial Black" panose="020B0A04020102020204" pitchFamily="34" charset="0"/>
              </a:rPr>
              <a:t>PREVENCIÓN DEL DELITO</a:t>
            </a:r>
          </a:p>
          <a:p>
            <a:r>
              <a:rPr lang="es-ES" sz="2000" dirty="0" smtClean="0">
                <a:latin typeface="Arial Black" panose="020B0A04020102020204" pitchFamily="34" charset="0"/>
              </a:rPr>
              <a:t>SEGURIDAD Y PREVENCIÓN EN NIÑAS, NIÑOS Y ADOLESCENTES 2023</a:t>
            </a:r>
            <a:endParaRPr lang="es-ES" sz="2000" dirty="0">
              <a:latin typeface="Arial Black" panose="020B0A04020102020204" pitchFamily="34" charset="0"/>
            </a:endParaRPr>
          </a:p>
        </p:txBody>
      </p:sp>
    </p:spTree>
    <p:extLst>
      <p:ext uri="{BB962C8B-B14F-4D97-AF65-F5344CB8AC3E}">
        <p14:creationId xmlns:p14="http://schemas.microsoft.com/office/powerpoint/2010/main" val="582295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17 Gráfico"/>
          <p:cNvGraphicFramePr/>
          <p:nvPr>
            <p:extLst>
              <p:ext uri="{D42A27DB-BD31-4B8C-83A1-F6EECF244321}">
                <p14:modId xmlns:p14="http://schemas.microsoft.com/office/powerpoint/2010/main" val="1209978440"/>
              </p:ext>
            </p:extLst>
          </p:nvPr>
        </p:nvGraphicFramePr>
        <p:xfrm>
          <a:off x="8819778" y="1220428"/>
          <a:ext cx="3049177" cy="1010694"/>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757841"/>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000" b="1" dirty="0" smtClean="0">
                <a:solidFill>
                  <a:srgbClr val="002060"/>
                </a:solidFill>
                <a:latin typeface="Arial Black" panose="020B0A04020102020204" pitchFamily="34" charset="0"/>
              </a:rPr>
              <a:t>PREVENCIÓN DEL DELITO</a:t>
            </a:r>
          </a:p>
          <a:p>
            <a:r>
              <a:rPr lang="es-ES" sz="2000" dirty="0">
                <a:latin typeface="Arial Black" panose="020B0A04020102020204" pitchFamily="34" charset="0"/>
              </a:rPr>
              <a:t>SEGURIDAD Y PREVENCIÓN EN NIÑAS, NIÑOS Y ADOLESCENTES </a:t>
            </a:r>
            <a:r>
              <a:rPr lang="es-ES" sz="2000" dirty="0" smtClean="0">
                <a:latin typeface="Arial Black" panose="020B0A04020102020204" pitchFamily="34" charset="0"/>
              </a:rPr>
              <a:t>2023</a:t>
            </a:r>
            <a:endParaRPr lang="es-ES" sz="2000" dirty="0">
              <a:latin typeface="Arial Black" panose="020B0A04020102020204" pitchFamily="34" charset="0"/>
            </a:endParaRPr>
          </a:p>
        </p:txBody>
      </p:sp>
      <p:graphicFrame>
        <p:nvGraphicFramePr>
          <p:cNvPr id="9" name="Gráfico 8"/>
          <p:cNvGraphicFramePr>
            <a:graphicFrameLocks/>
          </p:cNvGraphicFramePr>
          <p:nvPr>
            <p:extLst>
              <p:ext uri="{D42A27DB-BD31-4B8C-83A1-F6EECF244321}">
                <p14:modId xmlns:p14="http://schemas.microsoft.com/office/powerpoint/2010/main" val="3379842075"/>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5911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2156115095"/>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a:solidFill>
                  <a:srgbClr val="002060"/>
                </a:solidFill>
                <a:latin typeface="Arial Black" panose="020B0A04020102020204" pitchFamily="34" charset="0"/>
              </a:rPr>
              <a:t>PROXIMIDAD </a:t>
            </a:r>
            <a:r>
              <a:rPr lang="es-ES" sz="2800" b="1" dirty="0" smtClean="0">
                <a:solidFill>
                  <a:srgbClr val="002060"/>
                </a:solidFill>
                <a:latin typeface="Arial Black" panose="020B0A04020102020204" pitchFamily="34" charset="0"/>
              </a:rPr>
              <a:t>SOCIAL</a:t>
            </a:r>
          </a:p>
        </p:txBody>
      </p:sp>
    </p:spTree>
    <p:extLst>
      <p:ext uri="{BB962C8B-B14F-4D97-AF65-F5344CB8AC3E}">
        <p14:creationId xmlns:p14="http://schemas.microsoft.com/office/powerpoint/2010/main" val="60770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9828" y="277045"/>
            <a:ext cx="11113477" cy="1070969"/>
          </a:xfrm>
        </p:spPr>
        <p:txBody>
          <a:bodyPr>
            <a:normAutofit/>
          </a:bodyPr>
          <a:lstStyle/>
          <a:p>
            <a:pPr algn="ctr"/>
            <a:r>
              <a:rPr lang="es-ES" sz="2800" b="1" dirty="0">
                <a:solidFill>
                  <a:srgbClr val="002060"/>
                </a:solidFill>
                <a:latin typeface="Arial Black" panose="020B0A04020102020204" pitchFamily="34" charset="0"/>
              </a:rPr>
              <a:t>PROXIMIDAD SOCIAL</a:t>
            </a:r>
            <a:r>
              <a:rPr lang="es-ES" sz="2800" b="1" dirty="0" smtClean="0">
                <a:solidFill>
                  <a:srgbClr val="002060"/>
                </a:solidFill>
                <a:latin typeface="Arial Black" panose="020B0A04020102020204" pitchFamily="34" charset="0"/>
              </a:rPr>
              <a:t/>
            </a:r>
            <a:br>
              <a:rPr lang="es-ES" sz="2800" b="1" dirty="0" smtClean="0">
                <a:solidFill>
                  <a:srgbClr val="002060"/>
                </a:solidFill>
                <a:latin typeface="Arial Black" panose="020B0A04020102020204" pitchFamily="34" charset="0"/>
              </a:rPr>
            </a:br>
            <a:endParaRPr lang="es-ES" sz="2800" dirty="0">
              <a:latin typeface="Arial Black" panose="020B0A04020102020204" pitchFamily="34" charset="0"/>
            </a:endParaRPr>
          </a:p>
        </p:txBody>
      </p:sp>
      <p:sp>
        <p:nvSpPr>
          <p:cNvPr id="3" name="Marcador de contenido 2"/>
          <p:cNvSpPr>
            <a:spLocks noGrp="1"/>
          </p:cNvSpPr>
          <p:nvPr>
            <p:ph sz="half" idx="1"/>
          </p:nvPr>
        </p:nvSpPr>
        <p:spPr>
          <a:xfrm>
            <a:off x="549676" y="1784112"/>
            <a:ext cx="7937167" cy="4653111"/>
          </a:xfrm>
        </p:spPr>
        <p:txBody>
          <a:bodyPr>
            <a:normAutofit fontScale="55000" lnSpcReduction="20000"/>
          </a:bodyPr>
          <a:lstStyle/>
          <a:p>
            <a:pPr algn="just"/>
            <a:r>
              <a:rPr lang="es-ES" dirty="0"/>
              <a:t>Línea de </a:t>
            </a:r>
            <a:r>
              <a:rPr lang="es-ES" dirty="0" smtClean="0"/>
              <a:t>acción: </a:t>
            </a:r>
            <a:r>
              <a:rPr lang="es-ES_tradnl" dirty="0" smtClean="0"/>
              <a:t>Un </a:t>
            </a:r>
            <a:r>
              <a:rPr lang="es-ES_tradnl" dirty="0"/>
              <a:t>acercamiento real y directo con los habitantes del </a:t>
            </a:r>
            <a:r>
              <a:rPr lang="es-ES_tradnl" dirty="0" smtClean="0"/>
              <a:t>municipio </a:t>
            </a:r>
            <a:r>
              <a:rPr lang="es-ES_tradnl" dirty="0"/>
              <a:t>enfatizando la importante labor de trabajar coordinados en temas de seguridad pública y seguridad ciudadana por un </a:t>
            </a:r>
            <a:r>
              <a:rPr lang="es-ES_tradnl" dirty="0" smtClean="0"/>
              <a:t>Municipio.</a:t>
            </a:r>
          </a:p>
          <a:p>
            <a:pPr algn="just"/>
            <a:r>
              <a:rPr lang="es-ES_tradnl" b="1" dirty="0" smtClean="0"/>
              <a:t>PROXIMIDAD SOCIAL Y </a:t>
            </a:r>
            <a:r>
              <a:rPr lang="es-MX" b="1" dirty="0" smtClean="0"/>
              <a:t>POLICÍA </a:t>
            </a:r>
            <a:r>
              <a:rPr lang="es-MX" b="1" dirty="0"/>
              <a:t>ORIENTADA A LA SOLUCIÓN DE PROBLEMAS (MODELO POP)</a:t>
            </a:r>
          </a:p>
          <a:p>
            <a:pPr algn="just"/>
            <a:r>
              <a:rPr lang="es-ES_tradnl" dirty="0" smtClean="0"/>
              <a:t> </a:t>
            </a:r>
            <a:r>
              <a:rPr lang="es-ES_tradnl" dirty="0"/>
              <a:t>Fortalecer la estrategia para la corresponsabilidad ciudadana en la prevención del desorden, violencia y delincuencia, y responsabilidad vial en el estado de Quintana Roo,  mediante acciones de proximidad social para el correcto empoderamiento de los grupos vulnerables, el cambio de paradigmas de su sentido de vida y el mejoramiento de su entorno, construyendo comunidades seguras, que coadyuven al estado de paz y tranquilidad en la entidad</a:t>
            </a:r>
            <a:r>
              <a:rPr lang="es-ES_tradnl" dirty="0" smtClean="0"/>
              <a:t>.</a:t>
            </a:r>
          </a:p>
          <a:p>
            <a:pPr algn="just"/>
            <a:r>
              <a:rPr lang="es-MX" dirty="0" smtClean="0"/>
              <a:t>Generar entornos seguros, habitables de las comunidades locales y libres de violencia, mejorando la convivencia en la comunidad,  a través de la promoción de la seguridad ciudadana y la reproducción de prácticas policiales sustentadas en el reconocimiento de problemas y necesidades comunitarias, previniendo y reduciendo conductas delictivas o actos de violencia que escalen a conflictos mayores, mediante diferentes acciones preventivas, proactivas y de colaboración con otros actores sociales para enfrentar el incremento de los niveles de violencia y de inseguridad, que coadyuven a un estado de paz y tranquilidad de los habitantes, incluyendo a la policía como actor clave del diseño integral de políticas preventivas y de proximidad con la comunidad.</a:t>
            </a:r>
            <a:endParaRPr lang="es-ES_tradnl" dirty="0"/>
          </a:p>
          <a:p>
            <a:pPr algn="just"/>
            <a:r>
              <a:rPr lang="es-ES_tradnl" b="1" dirty="0" smtClean="0"/>
              <a:t>NEGOCIO SEGURO</a:t>
            </a:r>
          </a:p>
          <a:p>
            <a:pPr algn="just"/>
            <a:r>
              <a:rPr lang="es-ES_tradnl" dirty="0"/>
              <a:t>Crear una cultura de prevención del delito dentro de las empresas, por medio de cursos de capacitación para los colaboradores de las organizaciones y generar alianzas que otorguen beneficios a los miembros de policía Quintana Roo y su </a:t>
            </a:r>
            <a:r>
              <a:rPr lang="es-ES_tradnl" dirty="0" smtClean="0"/>
              <a:t>familia</a:t>
            </a:r>
          </a:p>
          <a:p>
            <a:pPr algn="just"/>
            <a:endParaRPr lang="es-ES" dirty="0"/>
          </a:p>
          <a:p>
            <a:pPr algn="just"/>
            <a:r>
              <a:rPr lang="es-ES" dirty="0" smtClean="0"/>
              <a:t>Descripción </a:t>
            </a:r>
            <a:r>
              <a:rPr lang="es-ES" dirty="0"/>
              <a:t>de la Actividad: durante el </a:t>
            </a:r>
            <a:r>
              <a:rPr lang="es-ES" dirty="0" smtClean="0"/>
              <a:t>1 ° trimestre de Octubre a  Diciembre del 2023, </a:t>
            </a:r>
            <a:r>
              <a:rPr lang="es-ES" dirty="0"/>
              <a:t>se han </a:t>
            </a:r>
            <a:r>
              <a:rPr lang="es-ES" dirty="0" smtClean="0"/>
              <a:t>realizado 34 Actividad.</a:t>
            </a:r>
            <a:endParaRPr lang="es-ES"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2229299028"/>
              </p:ext>
            </p:extLst>
          </p:nvPr>
        </p:nvGraphicFramePr>
        <p:xfrm>
          <a:off x="8656690" y="1348014"/>
          <a:ext cx="3176310" cy="4701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35020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3172</TotalTime>
  <Words>1018</Words>
  <Application>Microsoft Office PowerPoint</Application>
  <PresentationFormat>Panorámica</PresentationFormat>
  <Paragraphs>53</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 Black</vt:lpstr>
      <vt:lpstr>Tw Cen MT</vt:lpstr>
      <vt:lpstr>Tw Cen MT Condensed</vt:lpstr>
      <vt:lpstr>Wingdings 3</vt:lpstr>
      <vt:lpstr>Integral</vt:lpstr>
      <vt:lpstr>Estadísticas del área de prevención del delito con la Participación Ciudadana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PROXIMIDAD SOCIAL </vt:lpstr>
      <vt:lpstr>Presentación de PowerPoint</vt:lpstr>
      <vt:lpstr>Prevención de las Violencias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Cuenta Microsoft</cp:lastModifiedBy>
  <cp:revision>256</cp:revision>
  <dcterms:created xsi:type="dcterms:W3CDTF">2018-01-04T13:53:30Z</dcterms:created>
  <dcterms:modified xsi:type="dcterms:W3CDTF">2023-04-11T17:36:16Z</dcterms:modified>
</cp:coreProperties>
</file>