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2" r:id="rId2"/>
    <p:sldId id="313" r:id="rId3"/>
    <p:sldId id="311" r:id="rId4"/>
    <p:sldId id="314" r:id="rId5"/>
    <p:sldId id="315" r:id="rId6"/>
    <p:sldId id="302"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2260" userDrawn="1">
          <p15:clr>
            <a:srgbClr val="A4A3A4"/>
          </p15:clr>
        </p15:guide>
        <p15:guide id="3"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C3918"/>
    <a:srgbClr val="DB5D25"/>
    <a:srgbClr val="E73619"/>
    <a:srgbClr val="EB69EE"/>
    <a:srgbClr val="CA06AE"/>
    <a:srgbClr val="B818BC"/>
    <a:srgbClr val="FFFF00"/>
    <a:srgbClr val="FFFFCC"/>
    <a:srgbClr val="DEC0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114" d="100"/>
          <a:sy n="114" d="100"/>
        </p:scale>
        <p:origin x="90" y="84"/>
      </p:cViewPr>
      <p:guideLst>
        <p:guide orient="horz" pos="2160"/>
        <p:guide orient="horz" pos="22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1-1FCF-46CA-A03B-E2A7321A6C18}"/>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3-1FCF-46CA-A03B-E2A7321A6C18}"/>
              </c:ext>
            </c:extLst>
          </c:dPt>
          <c:dPt>
            <c:idx val="2"/>
            <c:invertIfNegative val="0"/>
            <c:bubble3D val="0"/>
            <c:spPr>
              <a:solidFill>
                <a:srgbClr val="002060"/>
              </a:solidFill>
              <a:ln>
                <a:noFill/>
              </a:ln>
              <a:effectLst/>
            </c:spPr>
            <c:extLst>
              <c:ext xmlns:c16="http://schemas.microsoft.com/office/drawing/2014/chart" uri="{C3380CC4-5D6E-409C-BE32-E72D297353CC}">
                <c16:uniqueId val="{00000005-1FCF-46CA-A03B-E2A7321A6C18}"/>
              </c:ext>
            </c:extLst>
          </c:dPt>
          <c:dLbls>
            <c:dLbl>
              <c:idx val="0"/>
              <c:tx>
                <c:rich>
                  <a:bodyPr/>
                  <a:lstStyle/>
                  <a:p>
                    <a:r>
                      <a:rPr lang="en-US" smtClean="0"/>
                      <a:t>14</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FCF-46CA-A03B-E2A7321A6C18}"/>
                </c:ext>
              </c:extLst>
            </c:dLbl>
            <c:dLbl>
              <c:idx val="1"/>
              <c:tx>
                <c:rich>
                  <a:bodyPr/>
                  <a:lstStyle/>
                  <a:p>
                    <a:r>
                      <a:rPr lang="en-US" dirty="0" smtClean="0"/>
                      <a:t>8</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FCF-46CA-A03B-E2A7321A6C18}"/>
                </c:ext>
              </c:extLst>
            </c:dLbl>
            <c:dLbl>
              <c:idx val="2"/>
              <c:tx>
                <c:rich>
                  <a:bodyPr/>
                  <a:lstStyle/>
                  <a:p>
                    <a:r>
                      <a:rPr lang="en-US" smtClean="0"/>
                      <a:t>04</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FCF-46CA-A03B-E2A7321A6C18}"/>
                </c:ext>
              </c:extLst>
            </c:dLbl>
            <c:spPr>
              <a:noFill/>
              <a:ln>
                <a:noFill/>
              </a:ln>
              <a:effectLst/>
            </c:spPr>
            <c:txPr>
              <a:bodyPr rot="0" spcFirstLastPara="1" vertOverflow="ellipsis" vert="horz" wrap="square" lIns="38100" tIns="19050" rIns="38100" bIns="19050"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Hoja1!$A$2:$A$4</c:f>
              <c:strCache>
                <c:ptCount val="3"/>
                <c:pt idx="0">
                  <c:v>octubre</c:v>
                </c:pt>
                <c:pt idx="1">
                  <c:v>noviembre</c:v>
                </c:pt>
                <c:pt idx="2">
                  <c:v>diciembre</c:v>
                </c:pt>
              </c:strCache>
            </c:strRef>
          </c:cat>
          <c:val>
            <c:numRef>
              <c:f>Hoja1!$B$2:$B$4</c:f>
              <c:numCache>
                <c:formatCode>General</c:formatCode>
                <c:ptCount val="3"/>
                <c:pt idx="0">
                  <c:v>14</c:v>
                </c:pt>
                <c:pt idx="1">
                  <c:v>8</c:v>
                </c:pt>
                <c:pt idx="2">
                  <c:v>4</c:v>
                </c:pt>
              </c:numCache>
            </c:numRef>
          </c:val>
          <c:extLst>
            <c:ext xmlns:c16="http://schemas.microsoft.com/office/drawing/2014/chart" uri="{C3380CC4-5D6E-409C-BE32-E72D297353CC}">
              <c16:uniqueId val="{00000006-1FCF-46CA-A03B-E2A7321A6C18}"/>
            </c:ext>
          </c:extLst>
        </c:ser>
        <c:dLbls>
          <c:showLegendKey val="0"/>
          <c:showVal val="0"/>
          <c:showCatName val="0"/>
          <c:showSerName val="0"/>
          <c:showPercent val="0"/>
          <c:showBubbleSize val="0"/>
        </c:dLbls>
        <c:gapWidth val="199"/>
        <c:axId val="281220416"/>
        <c:axId val="283595816"/>
      </c:barChart>
      <c:catAx>
        <c:axId val="28122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283595816"/>
        <c:crosses val="autoZero"/>
        <c:auto val="1"/>
        <c:lblAlgn val="ctr"/>
        <c:lblOffset val="100"/>
        <c:noMultiLvlLbl val="0"/>
      </c:catAx>
      <c:valAx>
        <c:axId val="28359581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281220416"/>
        <c:crosses val="autoZero"/>
        <c:crossBetween val="between"/>
      </c:valAx>
      <c:spPr>
        <a:noFill/>
        <a:ln>
          <a:noFill/>
        </a:ln>
        <a:effectLst/>
      </c:spPr>
    </c:plotArea>
    <c:plotVisOnly val="1"/>
    <c:dispBlanksAs val="gap"/>
    <c:showDLblsOverMax val="0"/>
    <c:extLst>
      <c:ext uri="{0b15fc19-7d7d-44ad-8c2d-2c3a37ce22c3}">
        <chartProps xmlns="https://web.wps.cn/et/2018/main" chartId="{7e79629d-eb78-4ce0-8807-3ea8e9e2fdb9}"/>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0" vertOverflow="ellipsis" vert="horz" wrap="square" anchor="ctr" anchorCtr="1"/>
          <a:lstStyle/>
          <a:p>
            <a:pPr>
              <a:defRPr lang="es-ES" sz="1400" b="1" i="0" u="none" strike="noStrike" kern="1200" baseline="0">
                <a:solidFill>
                  <a:schemeClr val="tx1">
                    <a:lumMod val="75000"/>
                    <a:lumOff val="25000"/>
                  </a:schemeClr>
                </a:solidFill>
                <a:latin typeface="+mn-lt"/>
                <a:ea typeface="+mn-ea"/>
                <a:cs typeface="+mn-cs"/>
              </a:defRPr>
            </a:pPr>
            <a:r>
              <a:rPr lang="es-MX"/>
              <a:t>Trimestre</a:t>
            </a:r>
          </a:p>
        </c:rich>
      </c:tx>
      <c:layout/>
      <c:overlay val="0"/>
      <c:spPr>
        <a:noFill/>
        <a:ln>
          <a:noFill/>
        </a:ln>
        <a:effectLst/>
      </c:spPr>
      <c:txPr>
        <a:bodyPr rot="0" spcFirstLastPara="0" vertOverflow="ellipsis" vert="horz" wrap="square" anchor="ctr" anchorCtr="1"/>
        <a:lstStyle/>
        <a:p>
          <a:pPr>
            <a:defRPr lang="es-ES" sz="1400" b="1" i="0" u="none" strike="noStrike" kern="1200" baseline="0">
              <a:solidFill>
                <a:schemeClr val="tx1">
                  <a:lumMod val="75000"/>
                  <a:lumOff val="25000"/>
                </a:schemeClr>
              </a:solidFill>
              <a:latin typeface="+mn-lt"/>
              <a:ea typeface="+mn-ea"/>
              <a:cs typeface="+mn-cs"/>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extLst>
              <c:ext xmlns:c16="http://schemas.microsoft.com/office/drawing/2014/chart" uri="{C3380CC4-5D6E-409C-BE32-E72D297353CC}">
                <c16:uniqueId val="{00000000-EFC8-447F-871E-553B35A55326}"/>
              </c:ext>
            </c:extLst>
          </c:dPt>
          <c:dPt>
            <c:idx val="1"/>
            <c:invertIfNegative val="0"/>
            <c:bubble3D val="0"/>
            <c:extLst>
              <c:ext xmlns:c16="http://schemas.microsoft.com/office/drawing/2014/chart" uri="{C3380CC4-5D6E-409C-BE32-E72D297353CC}">
                <c16:uniqueId val="{00000001-EFC8-447F-871E-553B35A55326}"/>
              </c:ext>
            </c:extLst>
          </c:dPt>
          <c:dPt>
            <c:idx val="2"/>
            <c:invertIfNegative val="0"/>
            <c:bubble3D val="0"/>
            <c:extLst>
              <c:ext xmlns:c16="http://schemas.microsoft.com/office/drawing/2014/chart" uri="{C3380CC4-5D6E-409C-BE32-E72D297353CC}">
                <c16:uniqueId val="{00000002-EFC8-447F-871E-553B35A55326}"/>
              </c:ext>
            </c:extLst>
          </c:dPt>
          <c:dLbls>
            <c:spPr>
              <a:noFill/>
              <a:ln>
                <a:noFill/>
              </a:ln>
              <a:effectLst/>
            </c:spPr>
            <c:txPr>
              <a:bodyPr rot="0" spcFirstLastPara="0" vertOverflow="ellipsis" vert="horz" wrap="square" lIns="38100" tIns="19050" rIns="38100" bIns="19050" anchor="ctr" anchorCtr="1"/>
              <a:lstStyle/>
              <a:p>
                <a:pPr>
                  <a:defRPr lang="es-ES" sz="1000" b="0" i="0" u="none" strike="noStrike" kern="1200" baseline="0">
                    <a:solidFill>
                      <a:schemeClr val="tx1">
                        <a:lumMod val="75000"/>
                        <a:lumOff val="25000"/>
                      </a:schemeClr>
                    </a:solidFill>
                    <a:latin typeface="+mn-lt"/>
                    <a:ea typeface="+mn-ea"/>
                    <a:cs typeface="+mn-cs"/>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Hoja1!$A$2:$A$4</c:f>
              <c:strCache>
                <c:ptCount val="3"/>
                <c:pt idx="0">
                  <c:v>octubre</c:v>
                </c:pt>
                <c:pt idx="1">
                  <c:v>noviembre</c:v>
                </c:pt>
                <c:pt idx="2">
                  <c:v>diciembre</c:v>
                </c:pt>
              </c:strCache>
            </c:strRef>
          </c:cat>
          <c:val>
            <c:numRef>
              <c:f>Hoja1!$B$2:$B$4</c:f>
              <c:numCache>
                <c:formatCode>General</c:formatCode>
                <c:ptCount val="3"/>
                <c:pt idx="0">
                  <c:v>25</c:v>
                </c:pt>
                <c:pt idx="1">
                  <c:v>8</c:v>
                </c:pt>
                <c:pt idx="2">
                  <c:v>25</c:v>
                </c:pt>
              </c:numCache>
            </c:numRef>
          </c:val>
          <c:extLst>
            <c:ext xmlns:c16="http://schemas.microsoft.com/office/drawing/2014/chart" uri="{C3380CC4-5D6E-409C-BE32-E72D297353CC}">
              <c16:uniqueId val="{00000003-EFC8-447F-871E-553B35A55326}"/>
            </c:ext>
          </c:extLst>
        </c:ser>
        <c:dLbls>
          <c:showLegendKey val="0"/>
          <c:showVal val="1"/>
          <c:showCatName val="0"/>
          <c:showSerName val="0"/>
          <c:showPercent val="0"/>
          <c:showBubbleSize val="0"/>
        </c:dLbls>
        <c:gapWidth val="246"/>
        <c:overlap val="-28"/>
        <c:axId val="283909104"/>
        <c:axId val="283909488"/>
      </c:barChart>
      <c:catAx>
        <c:axId val="28390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crossAx val="283909488"/>
        <c:crosses val="autoZero"/>
        <c:auto val="1"/>
        <c:lblAlgn val="ctr"/>
        <c:lblOffset val="100"/>
        <c:noMultiLvlLbl val="0"/>
      </c:catAx>
      <c:valAx>
        <c:axId val="283909488"/>
        <c:scaling>
          <c:orientation val="minMax"/>
        </c:scaling>
        <c:delete val="0"/>
        <c:axPos val="l"/>
        <c:majorGridlines>
          <c:spPr>
            <a:ln w="9525" cap="flat" cmpd="sng" algn="ctr">
              <a:solidFill>
                <a:schemeClr val="lt1">
                  <a:lumMod val="90200"/>
                </a:schemeClr>
              </a:solidFill>
              <a:round/>
            </a:ln>
            <a:effectLst/>
          </c:spPr>
        </c:majorGridlines>
        <c:title>
          <c:layout/>
          <c:overlay val="0"/>
          <c:spPr>
            <a:noFill/>
            <a:ln>
              <a:noFill/>
            </a:ln>
            <a:effectLst/>
          </c:spPr>
          <c:txPr>
            <a:bodyPr rot="-5400000" spcFirstLastPara="0" vertOverflow="ellipsis" vert="horz" wrap="square" anchor="ctr" anchorCtr="1"/>
            <a:lstStyle/>
            <a:p>
              <a:pPr>
                <a:defRPr lang="es-ES" sz="1000" b="0" i="0" u="none" strike="noStrike" kern="1200" baseline="0">
                  <a:solidFill>
                    <a:schemeClr val="tx1">
                      <a:lumMod val="65000"/>
                      <a:lumOff val="35000"/>
                    </a:schemeClr>
                  </a:solidFill>
                  <a:latin typeface="+mn-lt"/>
                  <a:ea typeface="+mn-ea"/>
                  <a:cs typeface="+mn-cs"/>
                </a:defRPr>
              </a:pPr>
              <a:endParaRPr lang="es-MX"/>
            </a:p>
          </c:txPr>
        </c:title>
        <c:numFmt formatCode="General" sourceLinked="1"/>
        <c:majorTickMark val="none"/>
        <c:minorTickMark val="none"/>
        <c:tickLblPos val="nextTo"/>
        <c:spPr>
          <a:noFill/>
          <a:ln>
            <a:noFill/>
          </a:ln>
          <a:effectLst/>
        </c:spPr>
        <c:txPr>
          <a:bodyPr rot="-6000000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crossAx val="2839091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0" vertOverflow="ellipsis" vert="horz" wrap="square" anchor="ctr" anchorCtr="1"/>
          <a:lstStyle/>
          <a:p>
            <a:pPr rtl="0">
              <a:defRPr lang="es-ES" sz="900" b="0" i="0" u="none" strike="noStrike" kern="1200" baseline="0">
                <a:solidFill>
                  <a:schemeClr val="tx1">
                    <a:lumMod val="65000"/>
                    <a:lumOff val="35000"/>
                  </a:schemeClr>
                </a:solidFill>
                <a:latin typeface="+mn-lt"/>
                <a:ea typeface="+mn-ea"/>
                <a:cs typeface="+mn-cs"/>
              </a:defRPr>
            </a:pPr>
            <a:endParaRPr lang="es-MX"/>
          </a:p>
        </c:txPr>
      </c:dTable>
      <c:spPr>
        <a:noFill/>
        <a:ln>
          <a:noFill/>
        </a:ln>
        <a:effectLst/>
      </c:spPr>
    </c:plotArea>
    <c:legend>
      <c:legendPos val="b"/>
      <c:layout/>
      <c:overlay val="0"/>
      <c:spPr>
        <a:noFill/>
        <a:ln>
          <a:noFill/>
        </a:ln>
        <a:effectLst/>
      </c:spPr>
      <c:txPr>
        <a:bodyPr rot="0" spcFirstLastPara="0" vertOverflow="ellipsis" vert="horz" wrap="square" anchor="ctr" anchorCtr="1"/>
        <a:lstStyle/>
        <a:p>
          <a:pPr>
            <a:defRPr lang="es-ES" sz="900"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extLst>
      <c:ext uri="{0b15fc19-7d7d-44ad-8c2d-2c3a37ce22c3}">
        <chartProps xmlns="https://web.wps.cn/et/2018/main" chartId="{d46deb48-e55a-422c-8fe3-b434c51099d0}"/>
      </c:ext>
    </c:extLst>
  </c:chart>
  <c:spPr>
    <a:noFill/>
    <a:ln>
      <a:noFill/>
    </a:ln>
    <a:effectLst/>
  </c:spPr>
  <c:txPr>
    <a:bodyPr/>
    <a:lstStyle/>
    <a:p>
      <a:pPr>
        <a:defRPr lang="es-ES"/>
      </a:pPr>
      <a:endParaRPr lang="es-MX"/>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1-C392-499C-A172-DF06DCEB07DE}"/>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3-C392-499C-A172-DF06DCEB07DE}"/>
              </c:ext>
            </c:extLst>
          </c:dPt>
          <c:dPt>
            <c:idx val="2"/>
            <c:invertIfNegative val="0"/>
            <c:bubble3D val="0"/>
            <c:spPr>
              <a:solidFill>
                <a:srgbClr val="002060"/>
              </a:solidFill>
              <a:ln>
                <a:noFill/>
              </a:ln>
              <a:effectLst/>
            </c:spPr>
            <c:extLst>
              <c:ext xmlns:c16="http://schemas.microsoft.com/office/drawing/2014/chart" uri="{C3380CC4-5D6E-409C-BE32-E72D297353CC}">
                <c16:uniqueId val="{00000005-C392-499C-A172-DF06DCEB07DE}"/>
              </c:ext>
            </c:extLst>
          </c:dPt>
          <c:dLbls>
            <c:spPr>
              <a:noFill/>
              <a:ln>
                <a:noFill/>
              </a:ln>
              <a:effectLst/>
            </c:spPr>
            <c:txPr>
              <a:bodyPr rot="0" spcFirstLastPara="1" vertOverflow="ellipsis" vert="horz" wrap="square" lIns="38100" tIns="19050" rIns="38100" bIns="19050" anchor="ctr" anchorCtr="1">
                <a:spAutoFit/>
              </a:bodyPr>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Hoja1!$A$2:$A$4</c:f>
              <c:strCache>
                <c:ptCount val="3"/>
                <c:pt idx="0">
                  <c:v>octubre</c:v>
                </c:pt>
                <c:pt idx="1">
                  <c:v>noviembre</c:v>
                </c:pt>
                <c:pt idx="2">
                  <c:v>diciembre</c:v>
                </c:pt>
              </c:strCache>
            </c:strRef>
          </c:cat>
          <c:val>
            <c:numRef>
              <c:f>Hoja1!$B$2:$B$4</c:f>
              <c:numCache>
                <c:formatCode>General</c:formatCode>
                <c:ptCount val="3"/>
                <c:pt idx="0">
                  <c:v>13</c:v>
                </c:pt>
                <c:pt idx="1">
                  <c:v>12</c:v>
                </c:pt>
                <c:pt idx="2">
                  <c:v>0</c:v>
                </c:pt>
              </c:numCache>
            </c:numRef>
          </c:val>
          <c:extLst>
            <c:ext xmlns:c16="http://schemas.microsoft.com/office/drawing/2014/chart" uri="{C3380CC4-5D6E-409C-BE32-E72D297353CC}">
              <c16:uniqueId val="{00000006-C392-499C-A172-DF06DCEB07DE}"/>
            </c:ext>
          </c:extLst>
        </c:ser>
        <c:dLbls>
          <c:showLegendKey val="0"/>
          <c:showVal val="0"/>
          <c:showCatName val="0"/>
          <c:showSerName val="0"/>
          <c:showPercent val="0"/>
          <c:showBubbleSize val="0"/>
        </c:dLbls>
        <c:gapWidth val="199"/>
        <c:axId val="217746272"/>
        <c:axId val="217744704"/>
      </c:barChart>
      <c:catAx>
        <c:axId val="21774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217744704"/>
        <c:crosses val="autoZero"/>
        <c:auto val="1"/>
        <c:lblAlgn val="ctr"/>
        <c:lblOffset val="100"/>
        <c:noMultiLvlLbl val="0"/>
      </c:catAx>
      <c:valAx>
        <c:axId val="21774470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217746272"/>
        <c:crosses val="autoZero"/>
        <c:crossBetween val="between"/>
      </c:valAx>
      <c:spPr>
        <a:noFill/>
        <a:ln>
          <a:noFill/>
        </a:ln>
        <a:effectLst/>
      </c:spPr>
    </c:plotArea>
    <c:plotVisOnly val="1"/>
    <c:dispBlanksAs val="gap"/>
    <c:showDLblsOverMax val="0"/>
    <c:extLst>
      <c:ext uri="{0b15fc19-7d7d-44ad-8c2d-2c3a37ce22c3}">
        <chartProps xmlns="https://web.wps.cn/et/2018/main" chartId="{0787eccc-65be-4421-8b4e-36f2d6cc31ff}"/>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r>
              <a:rPr lang="es-MX" sz="1600" dirty="0"/>
              <a:t>Trimestre</a:t>
            </a:r>
            <a:endParaRPr lang="es-MX" dirty="0"/>
          </a:p>
        </c:rich>
      </c:tx>
      <c:overlay val="0"/>
      <c:spPr>
        <a:noFill/>
        <a:ln>
          <a:noFill/>
        </a:ln>
        <a:effectLst/>
      </c:spPr>
      <c:txPr>
        <a:bodyPr rot="0" spcFirstLastPara="1" vertOverflow="ellipsis" vert="horz" wrap="square" anchor="ctr" anchorCtr="1"/>
        <a:lstStyle/>
        <a:p>
          <a:pPr>
            <a:defRPr lang="es-ES" sz="2200" b="0" i="0" u="none" strike="noStrike" kern="1200" cap="none" spc="0" normalizeH="0" baseline="0">
              <a:solidFill>
                <a:schemeClr val="tx1"/>
              </a:solidFill>
              <a:latin typeface="Arial" panose="020B0604020202020204" pitchFamily="34" charset="0"/>
              <a:ea typeface="+mj-ea"/>
              <a:cs typeface="Arial" panose="020B0604020202020204" pitchFamily="34" charset="0"/>
            </a:defRPr>
          </a:pPr>
          <a:endParaRPr lang="es-MX"/>
        </a:p>
      </c:txPr>
    </c:title>
    <c:autoTitleDeleted val="0"/>
    <c:plotArea>
      <c:layout/>
      <c:barChart>
        <c:barDir val="col"/>
        <c:grouping val="clustered"/>
        <c:varyColors val="0"/>
        <c:ser>
          <c:idx val="0"/>
          <c:order val="0"/>
          <c:tx>
            <c:strRef>
              <c:f>Hoja1!$B$1</c:f>
              <c:strCache>
                <c:ptCount val="1"/>
                <c:pt idx="0">
                  <c:v>TRIMESTRE</c:v>
                </c:pt>
              </c:strCache>
            </c:strRef>
          </c:tx>
          <c:spPr>
            <a:solidFill>
              <a:schemeClr val="accent2"/>
            </a:solidFill>
            <a:ln>
              <a:noFill/>
            </a:ln>
            <a:effectLst/>
          </c:spPr>
          <c:invertIfNegative val="0"/>
          <c:dPt>
            <c:idx val="0"/>
            <c:invertIfNegative val="0"/>
            <c:bubble3D val="0"/>
            <c:spPr>
              <a:solidFill>
                <a:schemeClr val="accent2">
                  <a:lumMod val="75000"/>
                </a:schemeClr>
              </a:solidFill>
              <a:ln>
                <a:noFill/>
              </a:ln>
              <a:effectLst/>
            </c:spPr>
            <c:extLst>
              <c:ext xmlns:c16="http://schemas.microsoft.com/office/drawing/2014/chart" uri="{C3380CC4-5D6E-409C-BE32-E72D297353CC}">
                <c16:uniqueId val="{00000001-4D73-4FA6-874D-77E3F0D08F8B}"/>
              </c:ext>
            </c:extLst>
          </c:dPt>
          <c:dPt>
            <c:idx val="1"/>
            <c:invertIfNegative val="0"/>
            <c:bubble3D val="0"/>
            <c:spPr>
              <a:solidFill>
                <a:schemeClr val="bg1">
                  <a:lumMod val="50000"/>
                </a:schemeClr>
              </a:solidFill>
              <a:ln>
                <a:noFill/>
              </a:ln>
              <a:effectLst/>
            </c:spPr>
            <c:extLst>
              <c:ext xmlns:c16="http://schemas.microsoft.com/office/drawing/2014/chart" uri="{C3380CC4-5D6E-409C-BE32-E72D297353CC}">
                <c16:uniqueId val="{00000003-4D73-4FA6-874D-77E3F0D08F8B}"/>
              </c:ext>
            </c:extLst>
          </c:dPt>
          <c:dPt>
            <c:idx val="2"/>
            <c:invertIfNegative val="0"/>
            <c:bubble3D val="0"/>
            <c:spPr>
              <a:solidFill>
                <a:srgbClr val="002060"/>
              </a:solidFill>
              <a:ln>
                <a:noFill/>
              </a:ln>
              <a:effectLst/>
            </c:spPr>
            <c:extLst>
              <c:ext xmlns:c16="http://schemas.microsoft.com/office/drawing/2014/chart" uri="{C3380CC4-5D6E-409C-BE32-E72D297353CC}">
                <c16:uniqueId val="{00000005-4D73-4FA6-874D-77E3F0D08F8B}"/>
              </c:ext>
            </c:extLst>
          </c:dPt>
          <c:dLbls>
            <c:spPr>
              <a:noFill/>
              <a:ln>
                <a:noFill/>
              </a:ln>
              <a:effectLst/>
            </c:spPr>
            <c:txPr>
              <a:bodyPr rot="0" spcFirstLastPara="1" vertOverflow="ellipsis" vert="horz" wrap="square" lIns="38100" tIns="19050" rIns="38100" bIns="19050"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Hoja1!$A$2:$A$4</c:f>
              <c:strCache>
                <c:ptCount val="3"/>
                <c:pt idx="0">
                  <c:v>octubre</c:v>
                </c:pt>
                <c:pt idx="1">
                  <c:v>noviembre</c:v>
                </c:pt>
                <c:pt idx="2">
                  <c:v>diciembre</c:v>
                </c:pt>
              </c:strCache>
            </c:strRef>
          </c:cat>
          <c:val>
            <c:numRef>
              <c:f>Hoja1!$B$2:$B$4</c:f>
              <c:numCache>
                <c:formatCode>General</c:formatCode>
                <c:ptCount val="3"/>
                <c:pt idx="0">
                  <c:v>3</c:v>
                </c:pt>
                <c:pt idx="1">
                  <c:v>0</c:v>
                </c:pt>
                <c:pt idx="2">
                  <c:v>1</c:v>
                </c:pt>
              </c:numCache>
            </c:numRef>
          </c:val>
          <c:extLst>
            <c:ext xmlns:c16="http://schemas.microsoft.com/office/drawing/2014/chart" uri="{C3380CC4-5D6E-409C-BE32-E72D297353CC}">
              <c16:uniqueId val="{00000006-4D73-4FA6-874D-77E3F0D08F8B}"/>
            </c:ext>
          </c:extLst>
        </c:ser>
        <c:dLbls>
          <c:showLegendKey val="0"/>
          <c:showVal val="0"/>
          <c:showCatName val="0"/>
          <c:showSerName val="0"/>
          <c:showPercent val="0"/>
          <c:showBubbleSize val="0"/>
        </c:dLbls>
        <c:gapWidth val="199"/>
        <c:axId val="217748232"/>
        <c:axId val="217748624"/>
      </c:barChart>
      <c:catAx>
        <c:axId val="217748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s-ES" sz="1195" b="0" i="0" u="none" strike="noStrike" kern="1200" cap="none" spc="0" normalizeH="0" baseline="0">
                <a:solidFill>
                  <a:schemeClr val="tx1"/>
                </a:solidFill>
                <a:latin typeface="Arial" panose="020B0604020202020204" pitchFamily="34" charset="0"/>
                <a:ea typeface="+mn-ea"/>
                <a:cs typeface="Arial" panose="020B0604020202020204" pitchFamily="34" charset="0"/>
              </a:defRPr>
            </a:pPr>
            <a:endParaRPr lang="es-MX"/>
          </a:p>
        </c:txPr>
        <c:crossAx val="217748624"/>
        <c:crosses val="autoZero"/>
        <c:auto val="1"/>
        <c:lblAlgn val="ctr"/>
        <c:lblOffset val="100"/>
        <c:noMultiLvlLbl val="0"/>
      </c:catAx>
      <c:valAx>
        <c:axId val="21774862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s-ES" sz="1195" b="0" i="0" u="none" strike="noStrike" kern="1200" baseline="0">
                <a:solidFill>
                  <a:schemeClr val="tx1"/>
                </a:solidFill>
                <a:latin typeface="Arial" panose="020B0604020202020204" pitchFamily="34" charset="0"/>
                <a:ea typeface="+mn-ea"/>
                <a:cs typeface="Arial" panose="020B0604020202020204" pitchFamily="34" charset="0"/>
              </a:defRPr>
            </a:pPr>
            <a:endParaRPr lang="es-MX"/>
          </a:p>
        </c:txPr>
        <c:crossAx val="217748232"/>
        <c:crosses val="autoZero"/>
        <c:crossBetween val="between"/>
      </c:valAx>
      <c:spPr>
        <a:noFill/>
        <a:ln>
          <a:noFill/>
        </a:ln>
        <a:effectLst/>
      </c:spPr>
    </c:plotArea>
    <c:plotVisOnly val="1"/>
    <c:dispBlanksAs val="gap"/>
    <c:showDLblsOverMax val="0"/>
    <c:extLst>
      <c:ext uri="{0b15fc19-7d7d-44ad-8c2d-2c3a37ce22c3}">
        <chartProps xmlns="https://web.wps.cn/et/2018/main" chartId="{0573e559-cc08-4c5d-b2af-c142c4efd492}"/>
      </c:ext>
    </c:extLst>
  </c:chart>
  <c:spPr>
    <a:noFill/>
    <a:ln>
      <a:noFill/>
    </a:ln>
    <a:effectLst/>
  </c:spPr>
  <c:txPr>
    <a:bodyPr/>
    <a:lstStyle/>
    <a:p>
      <a:pPr>
        <a:defRPr lang="es-ES" b="0">
          <a:solidFill>
            <a:schemeClr val="tx1"/>
          </a:solidFill>
          <a:latin typeface="Arial" panose="020B0604020202020204" pitchFamily="34" charset="0"/>
          <a:cs typeface="Arial" panose="020B0604020202020204" pitchFamily="34" charset="0"/>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Reversed" id="22">
  <a:schemeClr val="accent2"/>
</cs:colorStyle>
</file>

<file path=ppt/charts/colors3.xml><?xml version="1.0" encoding="utf-8"?>
<cs:colorStyle xmlns:cs="http://schemas.microsoft.com/office/drawing/2012/chartStyle" xmlns:a="http://schemas.openxmlformats.org/drawingml/2006/main" meth="withinLinearReversed" id="22">
  <a:schemeClr val="accent2"/>
</cs:colorStyle>
</file>

<file path=ppt/charts/colors4.xml><?xml version="1.0" encoding="utf-8"?>
<cs:colorStyle xmlns:cs="http://schemas.microsoft.com/office/drawing/2012/chartStyle" xmlns:a="http://schemas.openxmlformats.org/drawingml/2006/main" meth="withinLinearReversed" id="22">
  <a:schemeClr val="accent2"/>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5"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5"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5"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5"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hasCustomPrompt="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0CDF6822-583A-4FFD-A77D-E0E100D4B8C4}" type="datetimeFigureOut">
              <a:rPr lang="es-ES" smtClean="0"/>
              <a:t>30/01/2026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a:xfrm>
            <a:off x="990601" y="762000"/>
            <a:ext cx="7581900" cy="5410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hasCustomPrompt="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hasCustomPrompt="1"/>
          </p:nvPr>
        </p:nvSpPr>
        <p:spPr>
          <a:xfrm>
            <a:off x="1024127" y="2286000"/>
            <a:ext cx="475488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hasCustomPrompt="1"/>
          </p:nvPr>
        </p:nvSpPr>
        <p:spPr>
          <a:xfrm>
            <a:off x="5989320" y="2286000"/>
            <a:ext cx="475488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hasCustomPrompt="1"/>
          </p:nvPr>
        </p:nvSpPr>
        <p:spPr>
          <a:xfrm>
            <a:off x="1024128" y="2967788"/>
            <a:ext cx="4754880" cy="33415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hasCustomPrompt="1"/>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el estilo de texto del patrón</a:t>
            </a:r>
          </a:p>
        </p:txBody>
      </p:sp>
      <p:sp>
        <p:nvSpPr>
          <p:cNvPr id="6" name="Content Placeholder 5"/>
          <p:cNvSpPr>
            <a:spLocks noGrp="1"/>
          </p:cNvSpPr>
          <p:nvPr>
            <p:ph sz="quarter" idx="4" hasCustomPrompt="1"/>
          </p:nvPr>
        </p:nvSpPr>
        <p:spPr>
          <a:xfrm>
            <a:off x="5990888" y="2967788"/>
            <a:ext cx="4754880" cy="33415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hasCustomPrompt="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hasCustomPrompt="1"/>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hasCustomPrompt="1"/>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0CDF6822-583A-4FFD-A77D-E0E100D4B8C4}" type="datetimeFigureOut">
              <a:rPr lang="es-ES" smtClean="0"/>
              <a:t>30/01/2026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065BD663-F028-4588-BDA9-0859260D94ED}" type="slidenum">
              <a:rPr lang="es-ES" smtClean="0"/>
              <a:t>‹Nº›</a:t>
            </a:fld>
            <a:endParaRPr lang="es-E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DF6822-583A-4FFD-A77D-E0E100D4B8C4}" type="datetimeFigureOut">
              <a:rPr lang="es-ES" smtClean="0"/>
              <a:t>30/01/2026</a:t>
            </a:fld>
            <a:endParaRPr lang="es-E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E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65BD663-F028-4588-BDA9-0859260D94ED}" type="slidenum">
              <a:rPr lang="es-ES" smtClean="0"/>
              <a:t>‹Nº›</a:t>
            </a:fld>
            <a:endParaRPr lang="es-E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7.xml"/><Relationship Id="rId5"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7.xml"/><Relationship Id="rId5"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7.xml"/><Relationship Id="rId5"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ángulo 52"/>
          <p:cNvSpPr/>
          <p:nvPr/>
        </p:nvSpPr>
        <p:spPr>
          <a:xfrm>
            <a:off x="-9087" y="5354672"/>
            <a:ext cx="4638817" cy="1049345"/>
          </a:xfrm>
          <a:prstGeom prst="rect">
            <a:avLst/>
          </a:prstGeom>
          <a:solidFill>
            <a:srgbClr val="002060"/>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ts val="2065"/>
              </a:lnSpc>
            </a:pPr>
            <a:r>
              <a:rPr lang="en-US" sz="1600" b="1" spc="-13" dirty="0">
                <a:solidFill>
                  <a:schemeClr val="bg1"/>
                </a:solidFill>
                <a:latin typeface="Arial" panose="020B0604020202020204" pitchFamily="34" charset="0"/>
                <a:cs typeface="Arial" panose="020B0604020202020204" pitchFamily="34" charset="0"/>
              </a:rPr>
              <a:t>C</a:t>
            </a:r>
            <a:r>
              <a:rPr lang="en-US" sz="1600" b="1" spc="-13" dirty="0" smtClean="0">
                <a:solidFill>
                  <a:schemeClr val="bg1"/>
                </a:solidFill>
                <a:latin typeface="Arial" panose="020B0604020202020204" pitchFamily="34" charset="0"/>
                <a:cs typeface="Arial" panose="020B0604020202020204" pitchFamily="34" charset="0"/>
              </a:rPr>
              <a:t>entro </a:t>
            </a:r>
            <a:r>
              <a:rPr lang="en-US" sz="1600" b="1" spc="-13" dirty="0">
                <a:solidFill>
                  <a:schemeClr val="bg1"/>
                </a:solidFill>
                <a:latin typeface="Arial" panose="020B0604020202020204" pitchFamily="34" charset="0"/>
                <a:cs typeface="Arial" panose="020B0604020202020204" pitchFamily="34" charset="0"/>
              </a:rPr>
              <a:t>Municipal de Prevención Bienestar </a:t>
            </a:r>
          </a:p>
        </p:txBody>
      </p:sp>
      <p:sp>
        <p:nvSpPr>
          <p:cNvPr id="7" name="AutoShape 7"/>
          <p:cNvSpPr/>
          <p:nvPr/>
        </p:nvSpPr>
        <p:spPr>
          <a:xfrm>
            <a:off x="-33357" y="1587500"/>
            <a:ext cx="5147916" cy="0"/>
          </a:xfrm>
          <a:prstGeom prst="line">
            <a:avLst/>
          </a:prstGeom>
          <a:ln w="114300" cap="flat">
            <a:solidFill>
              <a:srgbClr val="002060"/>
            </a:solidFill>
            <a:prstDash val="solid"/>
            <a:headEnd type="none" w="sm" len="sm"/>
            <a:tailEnd type="none" w="sm" len="sm"/>
          </a:ln>
        </p:spPr>
      </p:sp>
      <p:sp>
        <p:nvSpPr>
          <p:cNvPr id="8" name="AutoShape 8"/>
          <p:cNvSpPr/>
          <p:nvPr/>
        </p:nvSpPr>
        <p:spPr>
          <a:xfrm rot="3599999">
            <a:off x="3556597" y="4213203"/>
            <a:ext cx="6107896" cy="0"/>
          </a:xfrm>
          <a:prstGeom prst="line">
            <a:avLst/>
          </a:prstGeom>
          <a:ln w="114300" cap="flat">
            <a:solidFill>
              <a:srgbClr val="002060"/>
            </a:solidFill>
            <a:prstDash val="solid"/>
            <a:headEnd type="none" w="sm" len="sm"/>
            <a:tailEnd type="none" w="sm" len="sm"/>
          </a:ln>
        </p:spPr>
      </p:sp>
      <p:sp>
        <p:nvSpPr>
          <p:cNvPr id="9" name="AutoShape 9"/>
          <p:cNvSpPr/>
          <p:nvPr/>
        </p:nvSpPr>
        <p:spPr>
          <a:xfrm rot="-3600000">
            <a:off x="6097032" y="3320738"/>
            <a:ext cx="8124963" cy="0"/>
          </a:xfrm>
          <a:prstGeom prst="line">
            <a:avLst/>
          </a:prstGeom>
          <a:ln w="114300" cap="flat">
            <a:solidFill>
              <a:srgbClr val="002060"/>
            </a:solidFill>
            <a:prstDash val="solid"/>
            <a:headEnd type="none" w="sm" len="sm"/>
            <a:tailEnd type="none" w="sm" len="sm"/>
          </a:ln>
        </p:spPr>
      </p:sp>
      <p:grpSp>
        <p:nvGrpSpPr>
          <p:cNvPr id="3" name="Grupo 2"/>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11"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2"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3" name="Group 13"/>
            <p:cNvGrpSpPr/>
            <p:nvPr/>
          </p:nvGrpSpPr>
          <p:grpSpPr>
            <a:xfrm rot="-10800000">
              <a:off x="10935929" y="5687679"/>
              <a:ext cx="854720" cy="747880"/>
              <a:chOff x="0" y="0"/>
              <a:chExt cx="812800" cy="711200"/>
            </a:xfrm>
          </p:grpSpPr>
          <p:sp>
            <p:nvSpPr>
              <p:cNvPr id="14"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15"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7"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9" name="Group 19"/>
            <p:cNvGrpSpPr/>
            <p:nvPr/>
          </p:nvGrpSpPr>
          <p:grpSpPr>
            <a:xfrm>
              <a:off x="10331567" y="5530961"/>
              <a:ext cx="732844" cy="641239"/>
              <a:chOff x="0" y="0"/>
              <a:chExt cx="812800" cy="711200"/>
            </a:xfrm>
          </p:grpSpPr>
          <p:sp>
            <p:nvSpPr>
              <p:cNvPr id="20"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1"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22" name="Group 22"/>
            <p:cNvGrpSpPr/>
            <p:nvPr/>
          </p:nvGrpSpPr>
          <p:grpSpPr>
            <a:xfrm>
              <a:off x="11359812" y="4914399"/>
              <a:ext cx="732844" cy="641239"/>
              <a:chOff x="0" y="0"/>
              <a:chExt cx="812800" cy="711200"/>
            </a:xfrm>
          </p:grpSpPr>
          <p:sp>
            <p:nvSpPr>
              <p:cNvPr id="23"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4"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26"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8" name="Group 28"/>
          <p:cNvGrpSpPr/>
          <p:nvPr/>
        </p:nvGrpSpPr>
        <p:grpSpPr>
          <a:xfrm>
            <a:off x="4354059" y="6057197"/>
            <a:ext cx="569517" cy="498327"/>
            <a:chOff x="0" y="0"/>
            <a:chExt cx="812800" cy="711200"/>
          </a:xfrm>
        </p:grpSpPr>
        <p:sp>
          <p:nvSpPr>
            <p:cNvPr id="29" name="Freeform 29"/>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0" name="TextBox 30"/>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32" name="Freeform 32"/>
          <p:cNvSpPr/>
          <p:nvPr/>
        </p:nvSpPr>
        <p:spPr>
          <a:xfrm>
            <a:off x="4860076" y="5660138"/>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35" name="Freeform 35"/>
          <p:cNvSpPr/>
          <p:nvPr/>
        </p:nvSpPr>
        <p:spPr>
          <a:xfrm rot="10800000">
            <a:off x="4403904" y="5537430"/>
            <a:ext cx="732708" cy="64112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38" name="Freeform 38"/>
          <p:cNvSpPr/>
          <p:nvPr/>
        </p:nvSpPr>
        <p:spPr>
          <a:xfrm>
            <a:off x="4528430" y="5108350"/>
            <a:ext cx="420157" cy="367637"/>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41" name="Freeform 41"/>
          <p:cNvSpPr/>
          <p:nvPr/>
        </p:nvSpPr>
        <p:spPr>
          <a:xfrm rot="5400000">
            <a:off x="-648731" y="3239855"/>
            <a:ext cx="1422287" cy="161765"/>
          </a:xfrm>
          <a:custGeom>
            <a:avLst/>
            <a:gdLst/>
            <a:ahLst/>
            <a:cxnLst/>
            <a:rect l="l" t="t" r="r" b="b"/>
            <a:pathLst>
              <a:path w="561891" h="167952">
                <a:moveTo>
                  <a:pt x="0" y="0"/>
                </a:moveTo>
                <a:lnTo>
                  <a:pt x="561891" y="0"/>
                </a:lnTo>
                <a:lnTo>
                  <a:pt x="561891" y="167952"/>
                </a:lnTo>
                <a:lnTo>
                  <a:pt x="0" y="167952"/>
                </a:lnTo>
                <a:close/>
              </a:path>
            </a:pathLst>
          </a:custGeom>
          <a:solidFill>
            <a:schemeClr val="accent2"/>
          </a:solidFill>
        </p:spPr>
      </p:sp>
      <p:sp>
        <p:nvSpPr>
          <p:cNvPr id="37" name="TextBox 48"/>
          <p:cNvSpPr txBox="1"/>
          <p:nvPr/>
        </p:nvSpPr>
        <p:spPr>
          <a:xfrm>
            <a:off x="1472397" y="426879"/>
            <a:ext cx="8255312" cy="615553"/>
          </a:xfrm>
          <a:prstGeom prst="rect">
            <a:avLst/>
          </a:prstGeom>
        </p:spPr>
        <p:txBody>
          <a:bodyPr wrap="square" lIns="0" tIns="0" rIns="0" bIns="0" rtlCol="0" anchor="t">
            <a:spAutoFit/>
          </a:bodyPr>
          <a:lstStyle/>
          <a:p>
            <a:pPr algn="ctr">
              <a:lnSpc>
                <a:spcPts val="2365"/>
              </a:lnSpc>
            </a:pPr>
            <a:r>
              <a:rPr lang="en-US" sz="2135" spc="-19" dirty="0">
                <a:solidFill>
                  <a:srgbClr val="000000"/>
                </a:solidFill>
                <a:latin typeface="Arial Black" panose="020B0A04020102020204" pitchFamily="34" charset="0"/>
              </a:rPr>
              <a:t>DIRECCIÓN GENERAL DE SEGURIDAD PÚBLICA </a:t>
            </a:r>
          </a:p>
          <a:p>
            <a:pPr algn="ctr">
              <a:lnSpc>
                <a:spcPts val="2365"/>
              </a:lnSpc>
            </a:pPr>
            <a:r>
              <a:rPr lang="en-US" sz="2135" spc="-19" dirty="0">
                <a:solidFill>
                  <a:srgbClr val="000000"/>
                </a:solidFill>
                <a:latin typeface="Arial Black" panose="020B0A04020102020204" pitchFamily="34" charset="0"/>
              </a:rPr>
              <a:t>Y TRÁNSITO MUNICIPAL</a:t>
            </a:r>
          </a:p>
        </p:txBody>
      </p:sp>
      <p:sp>
        <p:nvSpPr>
          <p:cNvPr id="2" name="CuadroTexto 1"/>
          <p:cNvSpPr txBox="1"/>
          <p:nvPr/>
        </p:nvSpPr>
        <p:spPr>
          <a:xfrm>
            <a:off x="209853" y="2630699"/>
            <a:ext cx="5249007" cy="1569660"/>
          </a:xfrm>
          <a:prstGeom prst="rect">
            <a:avLst/>
          </a:prstGeom>
          <a:noFill/>
        </p:spPr>
        <p:txBody>
          <a:bodyPr wrap="square" rtlCol="0">
            <a:spAutoFit/>
          </a:bodyPr>
          <a:lstStyle/>
          <a:p>
            <a:pPr algn="ctr"/>
            <a:r>
              <a:rPr lang="es-ES" sz="2400" dirty="0">
                <a:latin typeface="Arial Black" panose="020B0A04020102020204" pitchFamily="34" charset="0"/>
              </a:rPr>
              <a:t>Resultados de Acciones de la Subdirección de Prevención del Delito con la Participación Ciudadana</a:t>
            </a:r>
            <a:endParaRPr lang="es-MX" sz="2400" dirty="0">
              <a:latin typeface="Arial" panose="020B0604020202020204" pitchFamily="34" charset="0"/>
              <a:cs typeface="Arial" panose="020B0604020202020204" pitchFamily="34" charset="0"/>
            </a:endParaRPr>
          </a:p>
        </p:txBody>
      </p:sp>
      <p:pic>
        <p:nvPicPr>
          <p:cNvPr id="33" name="Gráfico 4"/>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6758264" y="1862628"/>
            <a:ext cx="2791509" cy="26627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p:nvPr/>
        </p:nvSpPr>
        <p:spPr>
          <a:xfrm>
            <a:off x="781005" y="1455958"/>
            <a:ext cx="10506804" cy="926542"/>
          </a:xfrm>
          <a:prstGeom prst="rect">
            <a:avLst/>
          </a:prstGeom>
          <a:noFill/>
        </p:spPr>
        <p:txBody>
          <a:bodyPr>
            <a:no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lgn="ctr">
              <a:lnSpc>
                <a:spcPct val="120000"/>
              </a:lnSpc>
            </a:pPr>
            <a:r>
              <a:rPr lang="es-MX" sz="2000" b="1" dirty="0">
                <a:solidFill>
                  <a:srgbClr val="002060"/>
                </a:solidFill>
                <a:latin typeface="Arial Black" panose="020B0A04020102020204" pitchFamily="34" charset="0"/>
              </a:rPr>
              <a:t>Introducción</a:t>
            </a:r>
            <a:endParaRPr lang="es-ES" sz="2000" dirty="0"/>
          </a:p>
        </p:txBody>
      </p:sp>
      <p:grpSp>
        <p:nvGrpSpPr>
          <p:cNvPr id="9" name="Grupo 8"/>
          <p:cNvGrpSpPr/>
          <p:nvPr/>
        </p:nvGrpSpPr>
        <p:grpSpPr>
          <a:xfrm>
            <a:off x="9891889" y="4525363"/>
            <a:ext cx="2331862" cy="2862285"/>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sp>
        <p:nvSpPr>
          <p:cNvPr id="26" name="Pergamino horizontal 25"/>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4"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sp>
        <p:nvSpPr>
          <p:cNvPr id="29" name="Marcador de contenido 4"/>
          <p:cNvSpPr txBox="1"/>
          <p:nvPr/>
        </p:nvSpPr>
        <p:spPr>
          <a:xfrm>
            <a:off x="902785" y="2382500"/>
            <a:ext cx="9899594" cy="3542311"/>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43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800" kern="1200">
                <a:solidFill>
                  <a:schemeClr val="tx1"/>
                </a:solidFill>
                <a:latin typeface="+mn-lt"/>
                <a:ea typeface="+mn-ea"/>
                <a:cs typeface="+mn-cs"/>
              </a:defRPr>
            </a:lvl2pPr>
            <a:lvl3pPr marL="4483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6pPr>
            <a:lvl7pPr marL="106045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7pPr>
            <a:lvl8pPr marL="1216025"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8pPr>
            <a:lvl9pPr marL="1362710" indent="-137160" algn="l" defTabSz="914400" rtl="0" eaLnBrk="1" latinLnBrk="0" hangingPunct="1">
              <a:lnSpc>
                <a:spcPct val="90000"/>
              </a:lnSpc>
              <a:spcBef>
                <a:spcPts val="200"/>
              </a:spcBef>
              <a:spcAft>
                <a:spcPts val="400"/>
              </a:spcAft>
              <a:buClr>
                <a:schemeClr val="accent1"/>
              </a:buClr>
              <a:buFont typeface="Wingdings 3" panose="05040102010807070707" pitchFamily="18" charset="2"/>
              <a:buChar char=""/>
              <a:defRPr sz="1400" kern="1200">
                <a:solidFill>
                  <a:schemeClr val="tx1"/>
                </a:solidFill>
                <a:latin typeface="+mn-lt"/>
                <a:ea typeface="+mn-ea"/>
                <a:cs typeface="+mn-cs"/>
              </a:defRPr>
            </a:lvl9pPr>
          </a:lstStyle>
          <a:p>
            <a:pPr marL="0" indent="0" algn="just">
              <a:lnSpc>
                <a:spcPct val="100000"/>
              </a:lnSpc>
              <a:buNone/>
            </a:pPr>
            <a:r>
              <a:rPr lang="es-MX" sz="1600" dirty="0">
                <a:latin typeface="Arial" panose="020B0604020202020204" pitchFamily="34" charset="0"/>
                <a:ea typeface="Calibri" panose="020F0502020204030204" pitchFamily="34" charset="0"/>
                <a:cs typeface="Arial" panose="020B0604020202020204" pitchFamily="34" charset="0"/>
              </a:rPr>
              <a:t>Una de las prioridades del Gobierno Municipal es realizar trabajos coordinados con diversas instituciones de prevención y las direcciones que integran el H. Ayuntamiento, a través de acciones orientadas a fortalecer la Seguridad Pública del municipio, de tal forma que se logre mejorar la paz y un sólido estado de derecho; el H. Ayuntamiento a través de la Dirección General de Seguridad Pública, trabaja para ello en líneas de acción que permitan una intervención efectiva en prevención y control del delito en los sectores con mayor incidencia del municipio de Othón P. Blanco, motivo por el cual la Subdirección de Prevención del Delito con la Participación Ciudadana es el área encargada de analizar y estudiar las conductas antisociales de manera temprana a nivel comunidad, </a:t>
            </a:r>
            <a:r>
              <a:rPr lang="es-MX" sz="1600" dirty="0">
                <a:latin typeface="Arial" panose="020B0604020202020204" pitchFamily="34" charset="0"/>
                <a:cs typeface="Arial" panose="020B0604020202020204" pitchFamily="34" charset="0"/>
              </a:rPr>
              <a:t>generado en el “Centro Municipal de Prevención y Bienestar” acciones orientadas a la prevención del delito como pláticas, talleres, actividades lúdicas por mencionar algunas. </a:t>
            </a:r>
            <a:endParaRPr lang="es-ES" sz="1600" dirty="0">
              <a:latin typeface="Arial" panose="020B0604020202020204" pitchFamily="34" charset="0"/>
              <a:cs typeface="Arial" panose="020B0604020202020204" pitchFamily="34" charset="0"/>
            </a:endParaRPr>
          </a:p>
        </p:txBody>
      </p:sp>
      <p:pic>
        <p:nvPicPr>
          <p:cNvPr id="25" name="Gráfico 4"/>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9746857" y="151007"/>
            <a:ext cx="898432" cy="8569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927958" y="1260027"/>
            <a:ext cx="6044896" cy="694322"/>
          </a:xfrm>
        </p:spPr>
        <p:txBody>
          <a:bodyPr>
            <a:normAutofit/>
          </a:bodyPr>
          <a:lstStyle/>
          <a:p>
            <a:pPr algn="ctr"/>
            <a:r>
              <a:rPr lang="es-ES" sz="2000" b="1" dirty="0">
                <a:solidFill>
                  <a:srgbClr val="002060"/>
                </a:solidFill>
                <a:latin typeface="Arial Black" panose="020B0A04020102020204" pitchFamily="34" charset="0"/>
              </a:rPr>
              <a:t>Programa “PROXIMIDAD SOCIAL”</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927958" y="2167576"/>
            <a:ext cx="6495069" cy="3909989"/>
          </a:xfrm>
        </p:spPr>
        <p:txBody>
          <a:bodyPr>
            <a:noAutofit/>
          </a:bodyPr>
          <a:lstStyle/>
          <a:p>
            <a:pPr marL="0" lv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ES_tradnl" sz="1600" b="1" dirty="0" smtClean="0">
                <a:solidFill>
                  <a:prstClr val="black"/>
                </a:solidFill>
                <a:latin typeface="Arial" panose="020B0604020202020204" pitchFamily="34" charset="0"/>
                <a:cs typeface="Arial" panose="020B0604020202020204" pitchFamily="34" charset="0"/>
              </a:rPr>
              <a:t>Policía Orientada a la Solución de Problemas </a:t>
            </a:r>
            <a:r>
              <a:rPr lang="es-MX" sz="1600" b="1" dirty="0" smtClean="0">
                <a:solidFill>
                  <a:prstClr val="black"/>
                </a:solidFill>
                <a:latin typeface="Arial" panose="020B0604020202020204" pitchFamily="34" charset="0"/>
                <a:cs typeface="Arial" panose="020B0604020202020204" pitchFamily="34" charset="0"/>
              </a:rPr>
              <a:t>(Modelo POP)</a:t>
            </a:r>
          </a:p>
          <a:p>
            <a:pPr marL="0" lvl="0" indent="0" algn="just">
              <a:lnSpc>
                <a:spcPct val="100000"/>
              </a:lnSpc>
              <a:buClr>
                <a:srgbClr val="1CADE4"/>
              </a:buClr>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Arial" panose="020B0604020202020204" pitchFamily="34" charset="0"/>
              </a:rPr>
              <a:t>Generar un canal de comunicación con la ciudadanía que permita la solución asertiva de conflictos a través de la intervención </a:t>
            </a:r>
            <a:r>
              <a:rPr lang="es-MX" sz="1600" i="1" dirty="0">
                <a:latin typeface="Arial" panose="020B0604020202020204" pitchFamily="34" charset="0"/>
                <a:ea typeface="Calibri" panose="020F0502020204030204" pitchFamily="34" charset="0"/>
                <a:cs typeface="Arial" panose="020B0604020202020204" pitchFamily="34" charset="0"/>
              </a:rPr>
              <a:t>policial in situ</a:t>
            </a:r>
            <a:r>
              <a:rPr lang="es-MX" sz="1600" dirty="0">
                <a:latin typeface="Arial" panose="020B0604020202020204" pitchFamily="34" charset="0"/>
                <a:ea typeface="Calibri" panose="020F0502020204030204" pitchFamily="34" charset="0"/>
                <a:cs typeface="Arial" panose="020B0604020202020204" pitchFamily="34" charset="0"/>
              </a:rPr>
              <a:t>, desactivando el conflicto en el lugar de ocurrencia e impidiendo escale a otro nivel, estableciendo medidas para una adecuada convivencia comunitaria, o bien, canalizar a los actores  ante el juzgado cívico. </a:t>
            </a:r>
          </a:p>
          <a:p>
            <a:pPr marL="0" lvl="0" indent="0" algn="just">
              <a:lnSpc>
                <a:spcPct val="120000"/>
              </a:lnSpc>
              <a:buClr>
                <a:srgbClr val="1CADE4"/>
              </a:buClr>
              <a:buNone/>
            </a:pPr>
            <a:r>
              <a:rPr lang="es-ES_tradnl" sz="1600" b="1" dirty="0" smtClean="0">
                <a:solidFill>
                  <a:prstClr val="black"/>
                </a:solidFill>
                <a:latin typeface="Arial" panose="020B0604020202020204" pitchFamily="34" charset="0"/>
                <a:cs typeface="Arial" panose="020B0604020202020204" pitchFamily="34" charset="0"/>
              </a:rPr>
              <a:t>Subprograma: Negocio seguro</a:t>
            </a:r>
          </a:p>
          <a:p>
            <a:pPr marL="0" indent="0" algn="just">
              <a:lnSpc>
                <a:spcPct val="100000"/>
              </a:lnSpc>
              <a:spcAft>
                <a:spcPts val="800"/>
              </a:spcAft>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smtClean="0">
                <a:latin typeface="Arial" panose="020B0604020202020204" pitchFamily="34" charset="0"/>
                <a:ea typeface="Calibri" panose="020F0502020204030204" pitchFamily="34" charset="0"/>
                <a:cs typeface="Arial" panose="020B0604020202020204" pitchFamily="34" charset="0"/>
              </a:rPr>
              <a:t>Generar </a:t>
            </a:r>
            <a:r>
              <a:rPr lang="es-MX" sz="1600" dirty="0">
                <a:latin typeface="Arial" panose="020B0604020202020204" pitchFamily="34" charset="0"/>
                <a:ea typeface="Calibri" panose="020F0502020204030204" pitchFamily="34" charset="0"/>
                <a:cs typeface="Arial" panose="020B0604020202020204" pitchFamily="34" charset="0"/>
              </a:rPr>
              <a:t>un vínculo proactivo que permita identificar y resolver causas que afectan la seguridad de los negocios, implementando una adecuada gestión policial orientada a  prevenir la violencia y la delincuencia, mediante una constante interrelación con comerciantes y empresarios.</a:t>
            </a:r>
          </a:p>
          <a:p>
            <a:pPr marL="0" lvl="0" indent="0" algn="just">
              <a:lnSpc>
                <a:spcPct val="120000"/>
              </a:lnSpc>
              <a:buClr>
                <a:srgbClr val="1CADE4"/>
              </a:buClr>
              <a:buNone/>
            </a:pPr>
            <a:endParaRPr lang="es-ES_tradnl" sz="1600" b="1"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2310816822"/>
              </p:ext>
            </p:extLst>
          </p:nvPr>
        </p:nvGraphicFramePr>
        <p:xfrm>
          <a:off x="7767757" y="1648503"/>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755514" y="4768135"/>
            <a:ext cx="3845710" cy="867930"/>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smtClean="0">
                <a:solidFill>
                  <a:prstClr val="black"/>
                </a:solidFill>
                <a:latin typeface="Arial" panose="020B0604020202020204" pitchFamily="34" charset="0"/>
                <a:cs typeface="Arial" panose="020B0604020202020204" pitchFamily="34" charset="0"/>
              </a:rPr>
              <a:t>3er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Octubre </a:t>
            </a:r>
            <a:r>
              <a:rPr lang="es-ES" sz="1400" dirty="0">
                <a:solidFill>
                  <a:prstClr val="black"/>
                </a:solidFill>
                <a:latin typeface="Arial" panose="020B0604020202020204" pitchFamily="34" charset="0"/>
                <a:cs typeface="Arial" panose="020B0604020202020204" pitchFamily="34" charset="0"/>
              </a:rPr>
              <a:t>a </a:t>
            </a:r>
            <a:r>
              <a:rPr lang="es-ES" sz="1400" dirty="0" smtClean="0">
                <a:solidFill>
                  <a:prstClr val="black"/>
                </a:solidFill>
                <a:latin typeface="Arial" panose="020B0604020202020204" pitchFamily="34" charset="0"/>
                <a:cs typeface="Arial" panose="020B0604020202020204" pitchFamily="34" charset="0"/>
              </a:rPr>
              <a:t>Diciembre </a:t>
            </a:r>
            <a:r>
              <a:rPr lang="es-ES" sz="1400" dirty="0">
                <a:solidFill>
                  <a:prstClr val="black"/>
                </a:solidFill>
                <a:latin typeface="Arial" panose="020B0604020202020204" pitchFamily="34" charset="0"/>
                <a:cs typeface="Arial" panose="020B0604020202020204" pitchFamily="34" charset="0"/>
              </a:rPr>
              <a:t>se han realizado un total de </a:t>
            </a:r>
            <a:r>
              <a:rPr lang="es-ES" sz="1400" b="1" dirty="0" smtClean="0">
                <a:solidFill>
                  <a:prstClr val="black"/>
                </a:solidFill>
                <a:latin typeface="Arial" panose="020B0604020202020204" pitchFamily="34" charset="0"/>
                <a:cs typeface="Arial" panose="020B0604020202020204" pitchFamily="34" charset="0"/>
              </a:rPr>
              <a:t>26 acciones</a:t>
            </a:r>
            <a:r>
              <a:rPr lang="es-ES" sz="1400" dirty="0">
                <a:solidFill>
                  <a:prstClr val="black"/>
                </a:solidFill>
                <a:latin typeface="Arial" panose="020B0604020202020204" pitchFamily="34" charset="0"/>
                <a:cs typeface="Arial" panose="020B0604020202020204" pitchFamily="34" charset="0"/>
              </a:rPr>
              <a:t>.</a:t>
            </a:r>
          </a:p>
        </p:txBody>
      </p:sp>
      <p:pic>
        <p:nvPicPr>
          <p:cNvPr id="31" name="Gráfico 4"/>
          <p:cNvPicPr>
            <a:picLocks noChangeAspect="1"/>
          </p:cNvPicPr>
          <p:nvPr/>
        </p:nvPicPr>
        <p:blipFill>
          <a:blip r:embed="rId3">
            <a:extLst>
              <a:ext uri="{96DAC541-7B7A-43D3-8B79-37D633B846F1}">
                <asvg:svgBlip xmlns="" xmlns:asvg="http://schemas.microsoft.com/office/drawing/2016/SVG/main" r:embed="rId5"/>
              </a:ext>
            </a:extLst>
          </a:blip>
          <a:stretch>
            <a:fillRect/>
          </a:stretch>
        </p:blipFill>
        <p:spPr>
          <a:xfrm>
            <a:off x="9746857" y="151007"/>
            <a:ext cx="898432" cy="85698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80279" y="1361964"/>
            <a:ext cx="6796982" cy="694322"/>
          </a:xfrm>
        </p:spPr>
        <p:txBody>
          <a:bodyPr>
            <a:noAutofit/>
          </a:bodyPr>
          <a:lstStyle/>
          <a:p>
            <a:pPr algn="ctr"/>
            <a:r>
              <a:rPr lang="es-ES" sz="2000" b="1" dirty="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“Seguridad y Prevención en Niñas, Niños y Adolescentes”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5" y="2332228"/>
            <a:ext cx="6391802" cy="3666500"/>
          </a:xfrm>
        </p:spPr>
        <p:txBody>
          <a:bodyPr>
            <a:noAutofit/>
          </a:bodyPr>
          <a:lstStyle/>
          <a:p>
            <a:pPr marL="0" lvl="0" indent="0" algn="just">
              <a:lnSpc>
                <a:spcPct val="10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Escuela segura</a:t>
            </a:r>
          </a:p>
          <a:p>
            <a:pPr marL="0" indent="0" algn="just">
              <a:lnSpc>
                <a:spcPct val="100000"/>
              </a:lnSpc>
              <a:spcAft>
                <a:spcPts val="800"/>
              </a:spcAft>
              <a:buNone/>
            </a:pPr>
            <a:r>
              <a:rPr lang="es-ES" sz="1600" b="1" dirty="0" smtClean="0">
                <a:solidFill>
                  <a:prstClr val="black"/>
                </a:solidFill>
                <a:latin typeface="Arial" panose="020B0604020202020204" pitchFamily="34" charset="0"/>
                <a:cs typeface="Arial" panose="020B0604020202020204" pitchFamily="34" charset="0"/>
              </a:rPr>
              <a:t>Objetivo: </a:t>
            </a:r>
            <a:r>
              <a:rPr lang="es-MX" sz="1600" dirty="0" smtClean="0">
                <a:latin typeface="Arial" panose="020B0604020202020204" pitchFamily="34" charset="0"/>
                <a:ea typeface="Calibri" panose="020F0502020204030204" pitchFamily="34" charset="0"/>
                <a:cs typeface="Arial" panose="020B0604020202020204" pitchFamily="34" charset="0"/>
              </a:rPr>
              <a:t>Generar </a:t>
            </a:r>
            <a:r>
              <a:rPr lang="es-MX" sz="1600" dirty="0">
                <a:latin typeface="Arial" panose="020B0604020202020204" pitchFamily="34" charset="0"/>
                <a:ea typeface="Calibri" panose="020F0502020204030204" pitchFamily="34" charset="0"/>
                <a:cs typeface="Arial" panose="020B0604020202020204" pitchFamily="34" charset="0"/>
              </a:rPr>
              <a:t>un vínculo proactivo que permita identificar y resolver causas que afectan la seguridad de las escuelas, implementando una adecuada gestión policial orientada a  prevenir la violencia y la delincuencia, mediante una constante interrelación con las autoridades educativas. </a:t>
            </a:r>
          </a:p>
          <a:p>
            <a:pPr marL="0" indent="0" algn="just">
              <a:lnSpc>
                <a:spcPct val="100000"/>
              </a:lnSpc>
              <a:buClr>
                <a:srgbClr val="1CADE4"/>
              </a:buClr>
              <a:buNone/>
            </a:pPr>
            <a:r>
              <a:rPr lang="es-ES_tradnl" sz="1600" b="1" dirty="0" smtClean="0">
                <a:solidFill>
                  <a:prstClr val="black"/>
                </a:solidFill>
                <a:latin typeface="Arial" panose="020B0604020202020204" pitchFamily="34" charset="0"/>
                <a:cs typeface="Arial" panose="020B0604020202020204" pitchFamily="34" charset="0"/>
              </a:rPr>
              <a:t>Subprograma</a:t>
            </a:r>
            <a:r>
              <a:rPr lang="es-ES_tradnl" sz="1600" b="1" dirty="0">
                <a:solidFill>
                  <a:prstClr val="black"/>
                </a:solidFill>
                <a:latin typeface="Arial" panose="020B0604020202020204" pitchFamily="34" charset="0"/>
                <a:cs typeface="Arial" panose="020B0604020202020204" pitchFamily="34" charset="0"/>
              </a:rPr>
              <a:t>: </a:t>
            </a:r>
            <a:r>
              <a:rPr lang="es-MX" sz="1600" b="1" dirty="0">
                <a:latin typeface="Arial" panose="020B0604020202020204" pitchFamily="34" charset="0"/>
                <a:cs typeface="Arial" panose="020B0604020202020204" pitchFamily="34" charset="0"/>
              </a:rPr>
              <a:t>Jugando, cantando y aprendiendo con </a:t>
            </a:r>
            <a:r>
              <a:rPr lang="es-MX" sz="1600" b="1" dirty="0" err="1">
                <a:latin typeface="Arial" panose="020B0604020202020204" pitchFamily="34" charset="0"/>
                <a:cs typeface="Arial" panose="020B0604020202020204" pitchFamily="34" charset="0"/>
              </a:rPr>
              <a:t>Policarpio</a:t>
            </a:r>
            <a:r>
              <a:rPr lang="es-MX" sz="1600" b="1" dirty="0">
                <a:latin typeface="Arial" panose="020B0604020202020204" pitchFamily="34" charset="0"/>
                <a:cs typeface="Arial" panose="020B0604020202020204" pitchFamily="34" charset="0"/>
              </a:rPr>
              <a:t> y sus amigos </a:t>
            </a:r>
            <a:endParaRPr lang="es-MX" sz="1600" b="1" dirty="0">
              <a:solidFill>
                <a:prstClr val="black"/>
              </a:solidFill>
              <a:latin typeface="Arial" panose="020B0604020202020204" pitchFamily="34" charset="0"/>
              <a:cs typeface="Arial" panose="020B0604020202020204" pitchFamily="34" charset="0"/>
            </a:endParaRPr>
          </a:p>
          <a:p>
            <a:pPr marL="0" lvl="0" indent="0" algn="just">
              <a:lnSpc>
                <a:spcPct val="100000"/>
              </a:lnSpc>
              <a:spcAft>
                <a:spcPts val="1800"/>
              </a:spcAft>
              <a:buClr>
                <a:srgbClr val="1CADE4"/>
              </a:buClr>
              <a:buNone/>
            </a:pPr>
            <a:r>
              <a:rPr lang="es-ES" sz="1600" b="1" dirty="0">
                <a:solidFill>
                  <a:prstClr val="black"/>
                </a:solidFill>
                <a:latin typeface="Arial" panose="020B0604020202020204" pitchFamily="34" charset="0"/>
                <a:cs typeface="Arial" panose="020B0604020202020204" pitchFamily="34" charset="0"/>
              </a:rPr>
              <a:t>Objetivo: </a:t>
            </a:r>
            <a:r>
              <a:rPr lang="es-ES" sz="1600" dirty="0">
                <a:solidFill>
                  <a:srgbClr val="000000"/>
                </a:solidFill>
                <a:latin typeface="Arial" panose="020B0604020202020204" pitchFamily="34" charset="0"/>
                <a:ea typeface="Times New Roman" panose="02020603050405020304" pitchFamily="18" charset="0"/>
              </a:rPr>
              <a:t>Brindar a niñas, niños y adolescentes, herramientas que les permitan fortalecer  habilidades socioemocionales o habilidades para la vida  desde dos dimensiones,  la individual (aprender ser) y la social (aprender a vivir juntos), a través de actividades lúdicas con el fin de prevenir conductas antisociales. </a:t>
            </a:r>
            <a:endParaRPr lang="es-MX" sz="1600"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2181922069"/>
              </p:ext>
            </p:extLst>
          </p:nvPr>
        </p:nvGraphicFramePr>
        <p:xfrm>
          <a:off x="7767757" y="1444866"/>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730162" y="4230226"/>
            <a:ext cx="3845710" cy="867930"/>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smtClean="0">
                <a:solidFill>
                  <a:prstClr val="black"/>
                </a:solidFill>
                <a:latin typeface="Arial" panose="020B0604020202020204" pitchFamily="34" charset="0"/>
                <a:cs typeface="Arial" panose="020B0604020202020204" pitchFamily="34" charset="0"/>
              </a:rPr>
              <a:t>3er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octubre </a:t>
            </a:r>
            <a:r>
              <a:rPr lang="es-ES" sz="1400" dirty="0">
                <a:solidFill>
                  <a:prstClr val="black"/>
                </a:solidFill>
                <a:latin typeface="Arial" panose="020B0604020202020204" pitchFamily="34" charset="0"/>
                <a:cs typeface="Arial" panose="020B0604020202020204" pitchFamily="34" charset="0"/>
              </a:rPr>
              <a:t>a </a:t>
            </a:r>
            <a:r>
              <a:rPr lang="es-ES" sz="1400" dirty="0" smtClean="0">
                <a:solidFill>
                  <a:prstClr val="black"/>
                </a:solidFill>
                <a:latin typeface="Arial" panose="020B0604020202020204" pitchFamily="34" charset="0"/>
                <a:cs typeface="Arial" panose="020B0604020202020204" pitchFamily="34" charset="0"/>
              </a:rPr>
              <a:t>diciembre, </a:t>
            </a:r>
            <a:r>
              <a:rPr lang="es-ES" sz="1400" dirty="0">
                <a:solidFill>
                  <a:prstClr val="black"/>
                </a:solidFill>
                <a:latin typeface="Arial" panose="020B0604020202020204" pitchFamily="34" charset="0"/>
                <a:cs typeface="Arial" panose="020B0604020202020204" pitchFamily="34" charset="0"/>
              </a:rPr>
              <a:t>se han realizado un total de </a:t>
            </a:r>
            <a:r>
              <a:rPr lang="es-ES" sz="1400" b="1" dirty="0">
                <a:solidFill>
                  <a:prstClr val="black"/>
                </a:solidFill>
                <a:latin typeface="Arial" panose="020B0604020202020204" pitchFamily="34" charset="0"/>
                <a:cs typeface="Arial" panose="020B0604020202020204" pitchFamily="34" charset="0"/>
              </a:rPr>
              <a:t> </a:t>
            </a:r>
            <a:r>
              <a:rPr lang="es-ES" sz="1400" b="1" dirty="0" smtClean="0">
                <a:solidFill>
                  <a:prstClr val="black"/>
                </a:solidFill>
                <a:latin typeface="Arial" panose="020B0604020202020204" pitchFamily="34" charset="0"/>
                <a:cs typeface="Arial" panose="020B0604020202020204" pitchFamily="34" charset="0"/>
              </a:rPr>
              <a:t>58 acciones</a:t>
            </a:r>
            <a:r>
              <a:rPr lang="es-ES" sz="1400" dirty="0">
                <a:solidFill>
                  <a:prstClr val="black"/>
                </a:solidFill>
                <a:latin typeface="Arial" panose="020B0604020202020204" pitchFamily="34" charset="0"/>
                <a:cs typeface="Arial" panose="020B0604020202020204" pitchFamily="34" charset="0"/>
              </a:rPr>
              <a:t>.</a:t>
            </a:r>
          </a:p>
        </p:txBody>
      </p:sp>
      <p:pic>
        <p:nvPicPr>
          <p:cNvPr id="31" name="Gráfico 4"/>
          <p:cNvPicPr>
            <a:picLocks noChangeAspect="1"/>
          </p:cNvPicPr>
          <p:nvPr/>
        </p:nvPicPr>
        <p:blipFill>
          <a:blip r:embed="rId3">
            <a:extLst>
              <a:ext uri="{96DAC541-7B7A-43D3-8B79-37D633B846F1}">
                <asvg:svgBlip xmlns="" xmlns:asvg="http://schemas.microsoft.com/office/drawing/2016/SVG/main" r:embed="rId5"/>
              </a:ext>
            </a:extLst>
          </a:blip>
          <a:stretch>
            <a:fillRect/>
          </a:stretch>
        </p:blipFill>
        <p:spPr>
          <a:xfrm>
            <a:off x="9746857" y="151007"/>
            <a:ext cx="898432" cy="85698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781006" y="1400158"/>
            <a:ext cx="7041270" cy="694322"/>
          </a:xfrm>
        </p:spPr>
        <p:txBody>
          <a:bodyPr>
            <a:noAutofit/>
          </a:bodyPr>
          <a:lstStyle/>
          <a:p>
            <a:pPr algn="ctr"/>
            <a:r>
              <a:rPr lang="es-ES" sz="2000" b="1" dirty="0">
                <a:solidFill>
                  <a:srgbClr val="002060"/>
                </a:solidFill>
                <a:latin typeface="Arial Black" panose="020B0A04020102020204" pitchFamily="34" charset="0"/>
              </a:rPr>
              <a:t>Programa </a:t>
            </a:r>
            <a:r>
              <a:rPr lang="es-MX" sz="2000" b="1" dirty="0">
                <a:solidFill>
                  <a:srgbClr val="002060"/>
                </a:solidFill>
                <a:latin typeface="Arial Black" panose="020B0A04020102020204" pitchFamily="34" charset="0"/>
              </a:rPr>
              <a:t>“Información de factores de riesgo y redes de apoyo a grupos vulnerables”</a:t>
            </a:r>
            <a:endParaRPr lang="es-ES" sz="2000" dirty="0">
              <a:latin typeface="Arial Black" panose="020B0A04020102020204" pitchFamily="34" charset="0"/>
            </a:endParaRPr>
          </a:p>
        </p:txBody>
      </p:sp>
      <p:sp>
        <p:nvSpPr>
          <p:cNvPr id="3" name="Marcador de contenido 2"/>
          <p:cNvSpPr>
            <a:spLocks noGrp="1"/>
          </p:cNvSpPr>
          <p:nvPr>
            <p:ph sz="half" idx="4294967295"/>
          </p:nvPr>
        </p:nvSpPr>
        <p:spPr>
          <a:xfrm>
            <a:off x="781005" y="2449845"/>
            <a:ext cx="6391802" cy="3666500"/>
          </a:xfrm>
        </p:spPr>
        <p:txBody>
          <a:bodyPr>
            <a:normAutofit/>
          </a:bodyPr>
          <a:lstStyle/>
          <a:p>
            <a:pPr marL="0" lv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MX" sz="1600" b="1" dirty="0" err="1">
                <a:latin typeface="Arial" panose="020B0604020202020204" pitchFamily="34" charset="0"/>
                <a:ea typeface="Calibri" panose="020F0502020204030204" pitchFamily="34" charset="0"/>
              </a:rPr>
              <a:t>Deconstruir</a:t>
            </a:r>
            <a:r>
              <a:rPr lang="es-MX" sz="1600" b="1" dirty="0">
                <a:latin typeface="Arial" panose="020B0604020202020204" pitchFamily="34" charset="0"/>
                <a:ea typeface="Calibri" panose="020F0502020204030204" pitchFamily="34" charset="0"/>
              </a:rPr>
              <a:t> para Construir</a:t>
            </a:r>
            <a:endParaRPr lang="es-MX" sz="1600" b="1" dirty="0">
              <a:solidFill>
                <a:prstClr val="black"/>
              </a:solidFill>
              <a:latin typeface="Arial" panose="020B0604020202020204" pitchFamily="34" charset="0"/>
              <a:cs typeface="Arial" panose="020B0604020202020204" pitchFamily="34" charset="0"/>
            </a:endParaRPr>
          </a:p>
          <a:p>
            <a:pPr marL="0" indent="0" algn="just">
              <a:lnSpc>
                <a:spcPct val="120000"/>
              </a:lnSpc>
              <a:spcAft>
                <a:spcPts val="800"/>
              </a:spcAft>
            </a:pPr>
            <a:r>
              <a:rPr lang="es-ES" sz="1600" b="1" dirty="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Times New Roman" panose="02020603050405020304" pitchFamily="18" charset="0"/>
              </a:rPr>
              <a:t>Promover acciones tendientes a visibilizar y sensibilizar sobre las causas que generan violencia familiar y de género reduciendo la incidencia y prevalencia de la misma. </a:t>
            </a:r>
            <a:endParaRPr lang="es-MX" sz="1600" dirty="0">
              <a:solidFill>
                <a:prstClr val="black"/>
              </a:solidFill>
              <a:latin typeface="Arial" panose="020B0604020202020204" pitchFamily="34" charset="0"/>
              <a:cs typeface="Arial" panose="020B0604020202020204" pitchFamily="34" charset="0"/>
            </a:endParaRPr>
          </a:p>
          <a:p>
            <a:pPr marL="0" indent="0" algn="just">
              <a:lnSpc>
                <a:spcPct val="120000"/>
              </a:lnSpc>
              <a:buClr>
                <a:srgbClr val="1CADE4"/>
              </a:buClr>
              <a:buNone/>
            </a:pPr>
            <a:r>
              <a:rPr lang="es-ES_tradnl" sz="1600" b="1" dirty="0">
                <a:solidFill>
                  <a:prstClr val="black"/>
                </a:solidFill>
                <a:latin typeface="Arial" panose="020B0604020202020204" pitchFamily="34" charset="0"/>
                <a:cs typeface="Arial" panose="020B0604020202020204" pitchFamily="34" charset="0"/>
              </a:rPr>
              <a:t>Subprograma: </a:t>
            </a:r>
            <a:r>
              <a:rPr lang="es-MX" sz="1600" b="1" dirty="0">
                <a:latin typeface="Arial" panose="020B0604020202020204" pitchFamily="34" charset="0"/>
                <a:cs typeface="Arial" panose="020B0604020202020204" pitchFamily="34" charset="0"/>
              </a:rPr>
              <a:t>T</a:t>
            </a:r>
            <a:r>
              <a:rPr lang="es-MX" sz="1600" b="1" dirty="0" smtClean="0">
                <a:latin typeface="Arial" panose="020B0604020202020204" pitchFamily="34" charset="0"/>
                <a:cs typeface="Arial" panose="020B0604020202020204" pitchFamily="34" charset="0"/>
              </a:rPr>
              <a:t>igres </a:t>
            </a:r>
            <a:r>
              <a:rPr lang="es-MX" sz="1600" b="1" dirty="0">
                <a:latin typeface="Arial" panose="020B0604020202020204" pitchFamily="34" charset="0"/>
                <a:cs typeface="Arial" panose="020B0604020202020204" pitchFamily="34" charset="0"/>
              </a:rPr>
              <a:t>dejando </a:t>
            </a:r>
            <a:r>
              <a:rPr lang="es-MX" sz="1600" b="1" dirty="0" smtClean="0">
                <a:latin typeface="Arial" panose="020B0604020202020204" pitchFamily="34" charset="0"/>
                <a:cs typeface="Arial" panose="020B0604020202020204" pitchFamily="34" charset="0"/>
              </a:rPr>
              <a:t>huella</a:t>
            </a:r>
            <a:endParaRPr lang="es-ES_tradnl" sz="1600" b="1" dirty="0" smtClean="0">
              <a:solidFill>
                <a:prstClr val="black"/>
              </a:solidFill>
              <a:latin typeface="Arial" panose="020B0604020202020204" pitchFamily="34" charset="0"/>
              <a:cs typeface="Arial" panose="020B0604020202020204" pitchFamily="34" charset="0"/>
            </a:endParaRPr>
          </a:p>
          <a:p>
            <a:pPr marL="0" lvl="0" indent="0" algn="just">
              <a:lnSpc>
                <a:spcPct val="120000"/>
              </a:lnSpc>
              <a:buClr>
                <a:srgbClr val="1CADE4"/>
              </a:buClr>
              <a:buNone/>
            </a:pPr>
            <a:r>
              <a:rPr lang="es-ES" sz="1600" b="1" dirty="0" smtClean="0">
                <a:solidFill>
                  <a:prstClr val="black"/>
                </a:solidFill>
                <a:latin typeface="Arial" panose="020B0604020202020204" pitchFamily="34" charset="0"/>
                <a:cs typeface="Arial" panose="020B0604020202020204" pitchFamily="34" charset="0"/>
              </a:rPr>
              <a:t>Objetivo</a:t>
            </a:r>
            <a:r>
              <a:rPr lang="es-ES" sz="1600" b="1" dirty="0">
                <a:solidFill>
                  <a:prstClr val="black"/>
                </a:solidFill>
                <a:latin typeface="Arial" panose="020B0604020202020204" pitchFamily="34" charset="0"/>
                <a:cs typeface="Arial" panose="020B0604020202020204" pitchFamily="34" charset="0"/>
              </a:rPr>
              <a:t>: </a:t>
            </a:r>
            <a:r>
              <a:rPr lang="es-ES" sz="1600" dirty="0">
                <a:latin typeface="Arial" panose="020B0604020202020204" pitchFamily="34" charset="0"/>
                <a:ea typeface="Calibri" panose="020F0502020204030204" pitchFamily="34" charset="0"/>
              </a:rPr>
              <a:t>Brindar a adolescentes y jóvenes, habilidades socioemocionales a través de actividades cívicas y deportivas que permitan reforzar la disciplina y valores tales como la empatía, honestidad, tolerancia, respeto y solidaridad. </a:t>
            </a:r>
            <a:endParaRPr lang="es-MX" sz="1600" dirty="0">
              <a:solidFill>
                <a:prstClr val="black"/>
              </a:solidFill>
              <a:latin typeface="Arial" panose="020B0604020202020204" pitchFamily="34" charset="0"/>
              <a:cs typeface="Arial" panose="020B0604020202020204" pitchFamily="34" charset="0"/>
            </a:endParaRPr>
          </a:p>
        </p:txBody>
      </p:sp>
      <p:graphicFrame>
        <p:nvGraphicFramePr>
          <p:cNvPr id="7" name="Marcador de contenido 6"/>
          <p:cNvGraphicFramePr>
            <a:graphicFrameLocks noGrp="1"/>
          </p:cNvGraphicFramePr>
          <p:nvPr>
            <p:ph sz="half" idx="4294967295"/>
            <p:extLst>
              <p:ext uri="{D42A27DB-BD31-4B8C-83A1-F6EECF244321}">
                <p14:modId xmlns:p14="http://schemas.microsoft.com/office/powerpoint/2010/main" val="1349972798"/>
              </p:ext>
            </p:extLst>
          </p:nvPr>
        </p:nvGraphicFramePr>
        <p:xfrm>
          <a:off x="7767757" y="1570701"/>
          <a:ext cx="3958200" cy="2564903"/>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Grupo 8"/>
          <p:cNvGrpSpPr/>
          <p:nvPr/>
        </p:nvGrpSpPr>
        <p:grpSpPr>
          <a:xfrm>
            <a:off x="11301062" y="5435881"/>
            <a:ext cx="1156325" cy="1602060"/>
            <a:chOff x="9891889" y="4525363"/>
            <a:chExt cx="2331862" cy="2862285"/>
          </a:xfrm>
        </p:grpSpPr>
        <p:grpSp>
          <p:nvGrpSpPr>
            <p:cNvPr id="10" name="Group 10"/>
            <p:cNvGrpSpPr/>
            <p:nvPr/>
          </p:nvGrpSpPr>
          <p:grpSpPr>
            <a:xfrm>
              <a:off x="11228718" y="6044497"/>
              <a:ext cx="995033" cy="870653"/>
              <a:chOff x="0" y="0"/>
              <a:chExt cx="812800" cy="711200"/>
            </a:xfrm>
          </p:grpSpPr>
          <p:sp>
            <p:nvSpPr>
              <p:cNvPr id="22" name="Freeform 11"/>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23" name="TextBox 12"/>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1" name="Group 13"/>
            <p:cNvGrpSpPr/>
            <p:nvPr/>
          </p:nvGrpSpPr>
          <p:grpSpPr>
            <a:xfrm rot="-10800000">
              <a:off x="10935929" y="5687679"/>
              <a:ext cx="854720" cy="747880"/>
              <a:chOff x="0" y="0"/>
              <a:chExt cx="812800" cy="711200"/>
            </a:xfrm>
          </p:grpSpPr>
          <p:sp>
            <p:nvSpPr>
              <p:cNvPr id="20" name="Freeform 14"/>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sp>
            <p:nvSpPr>
              <p:cNvPr id="21" name="TextBox 15"/>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2" name="Freeform 17"/>
            <p:cNvSpPr/>
            <p:nvPr/>
          </p:nvSpPr>
          <p:spPr>
            <a:xfrm rot="10800000">
              <a:off x="9891889" y="6328354"/>
              <a:ext cx="1210623" cy="1059294"/>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grpSp>
          <p:nvGrpSpPr>
            <p:cNvPr id="13" name="Group 19"/>
            <p:cNvGrpSpPr/>
            <p:nvPr/>
          </p:nvGrpSpPr>
          <p:grpSpPr>
            <a:xfrm>
              <a:off x="10331567" y="5530961"/>
              <a:ext cx="732844" cy="641239"/>
              <a:chOff x="0" y="0"/>
              <a:chExt cx="812800" cy="711200"/>
            </a:xfrm>
          </p:grpSpPr>
          <p:sp>
            <p:nvSpPr>
              <p:cNvPr id="18" name="Freeform 20"/>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9" name="TextBox 21"/>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grpSp>
          <p:nvGrpSpPr>
            <p:cNvPr id="14" name="Group 22"/>
            <p:cNvGrpSpPr/>
            <p:nvPr/>
          </p:nvGrpSpPr>
          <p:grpSpPr>
            <a:xfrm>
              <a:off x="11359812" y="4914399"/>
              <a:ext cx="732844" cy="641239"/>
              <a:chOff x="0" y="0"/>
              <a:chExt cx="812800" cy="711200"/>
            </a:xfrm>
          </p:grpSpPr>
          <p:sp>
            <p:nvSpPr>
              <p:cNvPr id="16" name="Freeform 23"/>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002060"/>
              </a:solidFill>
            </p:spPr>
          </p:sp>
          <p:sp>
            <p:nvSpPr>
              <p:cNvPr id="17" name="TextBox 24"/>
              <p:cNvSpPr txBox="1"/>
              <p:nvPr/>
            </p:nvSpPr>
            <p:spPr>
              <a:xfrm>
                <a:off x="127000" y="282575"/>
                <a:ext cx="558800" cy="377825"/>
              </a:xfrm>
              <a:prstGeom prst="rect">
                <a:avLst/>
              </a:prstGeom>
            </p:spPr>
            <p:txBody>
              <a:bodyPr lIns="33867" tIns="33867" rIns="33867" bIns="33867" rtlCol="0" anchor="ctr"/>
              <a:lstStyle/>
              <a:p>
                <a:pPr algn="ctr">
                  <a:lnSpc>
                    <a:spcPts val="1680"/>
                  </a:lnSpc>
                </a:pPr>
                <a:endParaRPr sz="1200" dirty="0"/>
              </a:p>
            </p:txBody>
          </p:sp>
        </p:grpSp>
        <p:sp>
          <p:nvSpPr>
            <p:cNvPr id="15" name="Freeform 26"/>
            <p:cNvSpPr/>
            <p:nvPr/>
          </p:nvSpPr>
          <p:spPr>
            <a:xfrm>
              <a:off x="10935930" y="4525363"/>
              <a:ext cx="569517" cy="498327"/>
            </a:xfrm>
            <a:custGeom>
              <a:avLst/>
              <a:gdLst/>
              <a:ahLst/>
              <a:cxnLst/>
              <a:rect l="l" t="t" r="r" b="b"/>
              <a:pathLst>
                <a:path w="812800" h="711200">
                  <a:moveTo>
                    <a:pt x="406400" y="0"/>
                  </a:moveTo>
                  <a:lnTo>
                    <a:pt x="812800" y="711200"/>
                  </a:lnTo>
                  <a:lnTo>
                    <a:pt x="0" y="711200"/>
                  </a:lnTo>
                  <a:lnTo>
                    <a:pt x="406400" y="0"/>
                  </a:lnTo>
                  <a:close/>
                </a:path>
              </a:pathLst>
            </a:custGeom>
            <a:solidFill>
              <a:schemeClr val="accent2"/>
            </a:solidFill>
          </p:spPr>
        </p:sp>
      </p:grpSp>
      <p:grpSp>
        <p:nvGrpSpPr>
          <p:cNvPr id="24" name="Grupo 23"/>
          <p:cNvGrpSpPr/>
          <p:nvPr/>
        </p:nvGrpSpPr>
        <p:grpSpPr>
          <a:xfrm>
            <a:off x="94268" y="80073"/>
            <a:ext cx="7181805" cy="1059577"/>
            <a:chOff x="94268" y="80073"/>
            <a:chExt cx="7181805" cy="1059577"/>
          </a:xfrm>
          <a:solidFill>
            <a:srgbClr val="002060"/>
          </a:solidFill>
        </p:grpSpPr>
        <p:sp>
          <p:nvSpPr>
            <p:cNvPr id="25" name="Pergamino horizontal 24"/>
            <p:cNvSpPr/>
            <p:nvPr/>
          </p:nvSpPr>
          <p:spPr>
            <a:xfrm>
              <a:off x="781005" y="200450"/>
              <a:ext cx="6495068" cy="818822"/>
            </a:xfrm>
            <a:prstGeom prst="horizontalScroll">
              <a:avLst/>
            </a:prstGeom>
            <a:grp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26" name="AutoShape 6"/>
            <p:cNvSpPr/>
            <p:nvPr/>
          </p:nvSpPr>
          <p:spPr>
            <a:xfrm>
              <a:off x="94268" y="80073"/>
              <a:ext cx="948325" cy="1059577"/>
            </a:xfrm>
            <a:prstGeom prst="rect">
              <a:avLst/>
            </a:prstGeom>
            <a:grp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27" name="Rectángulo 26"/>
            <p:cNvSpPr/>
            <p:nvPr/>
          </p:nvSpPr>
          <p:spPr>
            <a:xfrm>
              <a:off x="1327306" y="425195"/>
              <a:ext cx="3485378" cy="369332"/>
            </a:xfrm>
            <a:prstGeom prst="rect">
              <a:avLst/>
            </a:prstGeom>
            <a:grpFill/>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4" name="Rectángulo 3"/>
          <p:cNvSpPr/>
          <p:nvPr/>
        </p:nvSpPr>
        <p:spPr>
          <a:xfrm>
            <a:off x="7855081" y="4347672"/>
            <a:ext cx="3845710" cy="867930"/>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smtClean="0">
                <a:solidFill>
                  <a:prstClr val="black"/>
                </a:solidFill>
                <a:latin typeface="Arial" panose="020B0604020202020204" pitchFamily="34" charset="0"/>
                <a:cs typeface="Arial" panose="020B0604020202020204" pitchFamily="34" charset="0"/>
              </a:rPr>
              <a:t>3er </a:t>
            </a:r>
            <a:r>
              <a:rPr lang="es-ES" sz="1400" b="1" dirty="0">
                <a:solidFill>
                  <a:prstClr val="black"/>
                </a:solidFill>
                <a:latin typeface="Arial" panose="020B0604020202020204" pitchFamily="34" charset="0"/>
                <a:cs typeface="Arial" panose="020B0604020202020204" pitchFamily="34" charset="0"/>
              </a:rPr>
              <a:t>trimestre </a:t>
            </a:r>
            <a:r>
              <a:rPr lang="es-ES" sz="1400" dirty="0">
                <a:solidFill>
                  <a:prstClr val="black"/>
                </a:solidFill>
                <a:latin typeface="Arial" panose="020B0604020202020204" pitchFamily="34" charset="0"/>
                <a:cs typeface="Arial" panose="020B0604020202020204" pitchFamily="34" charset="0"/>
              </a:rPr>
              <a:t>de </a:t>
            </a:r>
            <a:r>
              <a:rPr lang="es-ES" sz="1400" dirty="0" smtClean="0">
                <a:solidFill>
                  <a:prstClr val="black"/>
                </a:solidFill>
                <a:latin typeface="Arial" panose="020B0604020202020204" pitchFamily="34" charset="0"/>
                <a:cs typeface="Arial" panose="020B0604020202020204" pitchFamily="34" charset="0"/>
              </a:rPr>
              <a:t>octubre a diciembre, </a:t>
            </a:r>
            <a:r>
              <a:rPr lang="es-ES" sz="1400" dirty="0">
                <a:solidFill>
                  <a:prstClr val="black"/>
                </a:solidFill>
                <a:latin typeface="Arial" panose="020B0604020202020204" pitchFamily="34" charset="0"/>
                <a:cs typeface="Arial" panose="020B0604020202020204" pitchFamily="34" charset="0"/>
              </a:rPr>
              <a:t>se han realizado un total de </a:t>
            </a:r>
            <a:r>
              <a:rPr lang="es-ES" sz="1400" b="1" dirty="0" smtClean="0">
                <a:solidFill>
                  <a:prstClr val="black"/>
                </a:solidFill>
                <a:latin typeface="Arial" panose="020B0604020202020204" pitchFamily="34" charset="0"/>
                <a:cs typeface="Arial" panose="020B0604020202020204" pitchFamily="34" charset="0"/>
              </a:rPr>
              <a:t>25 </a:t>
            </a:r>
            <a:r>
              <a:rPr lang="es-ES" sz="1400" b="1" dirty="0">
                <a:solidFill>
                  <a:prstClr val="black"/>
                </a:solidFill>
                <a:latin typeface="Arial" panose="020B0604020202020204" pitchFamily="34" charset="0"/>
                <a:cs typeface="Arial" panose="020B0604020202020204" pitchFamily="34" charset="0"/>
              </a:rPr>
              <a:t>acciones</a:t>
            </a:r>
            <a:r>
              <a:rPr lang="es-ES" sz="1400" dirty="0">
                <a:solidFill>
                  <a:prstClr val="black"/>
                </a:solidFill>
                <a:latin typeface="Arial" panose="020B0604020202020204" pitchFamily="34" charset="0"/>
                <a:cs typeface="Arial" panose="020B0604020202020204" pitchFamily="34" charset="0"/>
              </a:rPr>
              <a:t>.</a:t>
            </a:r>
          </a:p>
        </p:txBody>
      </p:sp>
      <p:pic>
        <p:nvPicPr>
          <p:cNvPr id="31" name="Gráfico 4"/>
          <p:cNvPicPr>
            <a:picLocks noChangeAspect="1"/>
          </p:cNvPicPr>
          <p:nvPr/>
        </p:nvPicPr>
        <p:blipFill>
          <a:blip r:embed="rId3">
            <a:extLst>
              <a:ext uri="{96DAC541-7B7A-43D3-8B79-37D633B846F1}">
                <asvg:svgBlip xmlns="" xmlns:asvg="http://schemas.microsoft.com/office/drawing/2016/SVG/main" r:embed="rId5"/>
              </a:ext>
            </a:extLst>
          </a:blip>
          <a:stretch>
            <a:fillRect/>
          </a:stretch>
        </p:blipFill>
        <p:spPr>
          <a:xfrm>
            <a:off x="9746857" y="151007"/>
            <a:ext cx="898432" cy="85698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4294967295"/>
          </p:nvPr>
        </p:nvSpPr>
        <p:spPr>
          <a:xfrm>
            <a:off x="781005" y="2608398"/>
            <a:ext cx="6056475" cy="2884844"/>
          </a:xfrm>
        </p:spPr>
        <p:txBody>
          <a:bodyPr>
            <a:noAutofit/>
          </a:bodyPr>
          <a:lstStyle/>
          <a:p>
            <a:pPr marL="0" indent="0" algn="just">
              <a:lnSpc>
                <a:spcPct val="100000"/>
              </a:lnSpc>
              <a:buNone/>
            </a:pPr>
            <a:r>
              <a:rPr lang="es-ES_tradnl" sz="1600" b="1" dirty="0">
                <a:solidFill>
                  <a:prstClr val="black"/>
                </a:solidFill>
                <a:latin typeface="Arial" panose="020B0604020202020204" pitchFamily="34" charset="0"/>
                <a:cs typeface="Arial" panose="020B0604020202020204" pitchFamily="34" charset="0"/>
              </a:rPr>
              <a:t>Subprograma: </a:t>
            </a:r>
            <a:r>
              <a:rPr lang="es-ES_tradnl" sz="1600" b="1" dirty="0" smtClean="0">
                <a:solidFill>
                  <a:prstClr val="black"/>
                </a:solidFill>
                <a:latin typeface="Arial" panose="020B0604020202020204" pitchFamily="34" charset="0"/>
                <a:cs typeface="Arial" panose="020B0604020202020204" pitchFamily="34" charset="0"/>
              </a:rPr>
              <a:t>Redes Vecinales por la Construcción de la Paz</a:t>
            </a:r>
          </a:p>
          <a:p>
            <a:pPr marL="0" indent="0" algn="just">
              <a:lnSpc>
                <a:spcPct val="100000"/>
              </a:lnSpc>
              <a:buNone/>
            </a:pPr>
            <a:r>
              <a:rPr lang="es-MX" sz="1600" b="1" dirty="0" smtClean="0">
                <a:solidFill>
                  <a:prstClr val="black"/>
                </a:solidFill>
                <a:latin typeface="Arial" panose="020B0604020202020204" pitchFamily="34" charset="0"/>
                <a:cs typeface="Arial" panose="020B0604020202020204" pitchFamily="34" charset="0"/>
              </a:rPr>
              <a:t>Objetivo: </a:t>
            </a:r>
            <a:r>
              <a:rPr lang="es-MX" sz="1600" dirty="0">
                <a:latin typeface="Arial" panose="020B0604020202020204" pitchFamily="34" charset="0"/>
                <a:ea typeface="Calibri" panose="020F0502020204030204" pitchFamily="34" charset="0"/>
                <a:cs typeface="Times New Roman" panose="02020603050405020304" pitchFamily="18" charset="0"/>
              </a:rPr>
              <a:t>Generar un vínculo proactivo que permita identificar y resolver causas que afectan la seguridad en las colonias del municipio, implementando una adecuada gestión policial orientada a  prevenir la violencia y la delincuencia, mediante una constante interrelación con la redes de vecinas y vecinos que conforman los comités de participación ciudadana.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0" name="Grupo 9"/>
          <p:cNvGrpSpPr/>
          <p:nvPr/>
        </p:nvGrpSpPr>
        <p:grpSpPr>
          <a:xfrm>
            <a:off x="94268" y="80073"/>
            <a:ext cx="4718416" cy="1059577"/>
            <a:chOff x="94268" y="80073"/>
            <a:chExt cx="4718416" cy="1059577"/>
          </a:xfrm>
        </p:grpSpPr>
        <p:sp>
          <p:nvSpPr>
            <p:cNvPr id="12" name="AutoShape 6"/>
            <p:cNvSpPr/>
            <p:nvPr/>
          </p:nvSpPr>
          <p:spPr>
            <a:xfrm>
              <a:off x="94268" y="80073"/>
              <a:ext cx="948325" cy="1059577"/>
            </a:xfrm>
            <a:prstGeom prst="rect">
              <a:avLst/>
            </a:prstGeom>
            <a:solidFill>
              <a:srgbClr val="002060"/>
            </a:solidFill>
            <a:ln>
              <a:noFill/>
            </a:ln>
            <a:effectLst>
              <a:outerShdw blurRad="190500" dist="228600" dir="2700000" algn="ctr">
                <a:srgbClr val="000000">
                  <a:alpha val="30000"/>
                </a:srgbClr>
              </a:outerShdw>
            </a:effectLst>
            <a:scene3d>
              <a:camera prst="perspectiveRight"/>
              <a:lightRig rig="glow" dir="t">
                <a:rot lat="0" lon="0" rev="4800000"/>
              </a:lightRig>
            </a:scene3d>
            <a:sp3d prstMaterial="matte">
              <a:bevelT w="127000" h="63500"/>
            </a:sp3d>
          </p:spPr>
        </p:sp>
        <p:sp>
          <p:nvSpPr>
            <p:cNvPr id="13" name="Rectángulo 12"/>
            <p:cNvSpPr/>
            <p:nvPr/>
          </p:nvSpPr>
          <p:spPr>
            <a:xfrm>
              <a:off x="1327306" y="425195"/>
              <a:ext cx="3485378" cy="369332"/>
            </a:xfrm>
            <a:prstGeom prst="rect">
              <a:avLst/>
            </a:prstGeom>
          </p:spPr>
          <p:txBody>
            <a:bodyPr wrap="none">
              <a:spAutoFit/>
            </a:bodyPr>
            <a:lstStyle/>
            <a:p>
              <a:r>
                <a:rPr lang="es-ES" b="1" dirty="0">
                  <a:solidFill>
                    <a:schemeClr val="bg1"/>
                  </a:solidFill>
                  <a:latin typeface="Arial Black" panose="020B0A04020102020204" pitchFamily="34" charset="0"/>
                </a:rPr>
                <a:t>PREVENCIÓN DEL DELITO</a:t>
              </a:r>
            </a:p>
          </p:txBody>
        </p:sp>
      </p:grpSp>
      <p:sp>
        <p:nvSpPr>
          <p:cNvPr id="15" name="Pergamino horizontal 14"/>
          <p:cNvSpPr/>
          <p:nvPr/>
        </p:nvSpPr>
        <p:spPr>
          <a:xfrm>
            <a:off x="781005" y="200450"/>
            <a:ext cx="6495068" cy="818822"/>
          </a:xfrm>
          <a:prstGeom prst="horizontalScroll">
            <a:avLst/>
          </a:prstGeom>
          <a:solidFill>
            <a:srgbClr val="002060"/>
          </a:solidFill>
          <a:ln>
            <a:solidFill>
              <a:srgbClr val="00206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MX" dirty="0"/>
          </a:p>
        </p:txBody>
      </p:sp>
      <p:sp>
        <p:nvSpPr>
          <p:cNvPr id="16" name="Rectángulo 15"/>
          <p:cNvSpPr/>
          <p:nvPr/>
        </p:nvSpPr>
        <p:spPr>
          <a:xfrm>
            <a:off x="1212956" y="413090"/>
            <a:ext cx="3485378" cy="369332"/>
          </a:xfrm>
          <a:prstGeom prst="rect">
            <a:avLst/>
          </a:prstGeom>
          <a:solidFill>
            <a:srgbClr val="002060"/>
          </a:solidFill>
          <a:ln>
            <a:solidFill>
              <a:srgbClr val="002060"/>
            </a:solidFill>
          </a:ln>
        </p:spPr>
        <p:txBody>
          <a:bodyPr wrap="none">
            <a:spAutoFit/>
          </a:bodyPr>
          <a:lstStyle/>
          <a:p>
            <a:r>
              <a:rPr lang="es-ES" b="1" dirty="0">
                <a:solidFill>
                  <a:schemeClr val="bg1"/>
                </a:solidFill>
                <a:latin typeface="Arial Black" panose="020B0A04020102020204" pitchFamily="34" charset="0"/>
              </a:rPr>
              <a:t>PREVENCIÓN DEL DELITO</a:t>
            </a:r>
          </a:p>
        </p:txBody>
      </p:sp>
      <p:sp>
        <p:nvSpPr>
          <p:cNvPr id="17" name="Título 1"/>
          <p:cNvSpPr txBox="1"/>
          <p:nvPr/>
        </p:nvSpPr>
        <p:spPr>
          <a:xfrm>
            <a:off x="604000" y="1545420"/>
            <a:ext cx="6233480" cy="657208"/>
          </a:xfrm>
          <a:prstGeom prst="rect">
            <a:avLst/>
          </a:prstGeom>
          <a:noFill/>
        </p:spPr>
        <p:txBody>
          <a:bodyP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defTabSz="914400">
              <a:spcBef>
                <a:spcPts val="0"/>
              </a:spcBef>
            </a:pPr>
            <a:r>
              <a:rPr lang="es-MX" sz="2000" b="1" dirty="0">
                <a:solidFill>
                  <a:srgbClr val="002060"/>
                </a:solidFill>
                <a:latin typeface="Arial Black" panose="020B0A04020102020204" pitchFamily="34" charset="0"/>
              </a:rPr>
              <a:t>PROGRAMA “SEGURIDAD Y VIGILANCIA CIUDADANA”</a:t>
            </a:r>
            <a:endParaRPr lang="es-ES" sz="2000" dirty="0">
              <a:solidFill>
                <a:schemeClr val="tx1"/>
              </a:solidFill>
              <a:latin typeface="Arial Black" panose="020B0A04020102020204" pitchFamily="34" charset="0"/>
            </a:endParaRPr>
          </a:p>
        </p:txBody>
      </p:sp>
      <p:graphicFrame>
        <p:nvGraphicFramePr>
          <p:cNvPr id="18" name="Marcador de contenido 6"/>
          <p:cNvGraphicFramePr/>
          <p:nvPr>
            <p:extLst>
              <p:ext uri="{D42A27DB-BD31-4B8C-83A1-F6EECF244321}">
                <p14:modId xmlns:p14="http://schemas.microsoft.com/office/powerpoint/2010/main" val="2635815101"/>
              </p:ext>
            </p:extLst>
          </p:nvPr>
        </p:nvGraphicFramePr>
        <p:xfrm>
          <a:off x="7693249" y="1325946"/>
          <a:ext cx="3958200" cy="2564903"/>
        </p:xfrm>
        <a:graphic>
          <a:graphicData uri="http://schemas.openxmlformats.org/drawingml/2006/chart">
            <c:chart xmlns:c="http://schemas.openxmlformats.org/drawingml/2006/chart" xmlns:r="http://schemas.openxmlformats.org/officeDocument/2006/relationships" r:id="rId2"/>
          </a:graphicData>
        </a:graphic>
      </p:graphicFrame>
      <p:sp>
        <p:nvSpPr>
          <p:cNvPr id="20" name="Rectángulo 19"/>
          <p:cNvSpPr/>
          <p:nvPr/>
        </p:nvSpPr>
        <p:spPr>
          <a:xfrm>
            <a:off x="7698426" y="4385159"/>
            <a:ext cx="3845710" cy="867930"/>
          </a:xfrm>
          <a:prstGeom prst="rect">
            <a:avLst/>
          </a:prstGeom>
        </p:spPr>
        <p:txBody>
          <a:bodyPr wrap="square">
            <a:spAutoFit/>
          </a:bodyPr>
          <a:lstStyle/>
          <a:p>
            <a:pPr lvl="0" algn="just">
              <a:lnSpc>
                <a:spcPct val="120000"/>
              </a:lnSpc>
              <a:buClr>
                <a:srgbClr val="1CADE4"/>
              </a:buClr>
            </a:pPr>
            <a:r>
              <a:rPr lang="es-ES" sz="1400" dirty="0">
                <a:solidFill>
                  <a:prstClr val="black"/>
                </a:solidFill>
                <a:latin typeface="Arial" panose="020B0604020202020204" pitchFamily="34" charset="0"/>
                <a:cs typeface="Arial" panose="020B0604020202020204" pitchFamily="34" charset="0"/>
              </a:rPr>
              <a:t>Durante el </a:t>
            </a:r>
            <a:r>
              <a:rPr lang="es-ES" sz="1400" b="1" dirty="0" smtClean="0">
                <a:solidFill>
                  <a:prstClr val="black"/>
                </a:solidFill>
                <a:latin typeface="Arial" panose="020B0604020202020204" pitchFamily="34" charset="0"/>
                <a:cs typeface="Arial" panose="020B0604020202020204" pitchFamily="34" charset="0"/>
              </a:rPr>
              <a:t>3er </a:t>
            </a:r>
            <a:r>
              <a:rPr lang="es-ES" sz="1400" b="1" dirty="0">
                <a:solidFill>
                  <a:prstClr val="black"/>
                </a:solidFill>
                <a:latin typeface="Arial" panose="020B0604020202020204" pitchFamily="34" charset="0"/>
                <a:cs typeface="Arial" panose="020B0604020202020204" pitchFamily="34" charset="0"/>
              </a:rPr>
              <a:t>trimestre</a:t>
            </a:r>
            <a:r>
              <a:rPr lang="es-ES" sz="1400" dirty="0">
                <a:solidFill>
                  <a:prstClr val="black"/>
                </a:solidFill>
                <a:latin typeface="Arial" panose="020B0604020202020204" pitchFamily="34" charset="0"/>
                <a:cs typeface="Arial" panose="020B0604020202020204" pitchFamily="34" charset="0"/>
              </a:rPr>
              <a:t> de </a:t>
            </a:r>
            <a:r>
              <a:rPr lang="es-ES" sz="1400" dirty="0" smtClean="0">
                <a:solidFill>
                  <a:prstClr val="black"/>
                </a:solidFill>
                <a:latin typeface="Arial" panose="020B0604020202020204" pitchFamily="34" charset="0"/>
                <a:cs typeface="Arial" panose="020B0604020202020204" pitchFamily="34" charset="0"/>
              </a:rPr>
              <a:t>octubre a diciembre, </a:t>
            </a:r>
            <a:r>
              <a:rPr lang="es-ES" sz="1400" dirty="0">
                <a:solidFill>
                  <a:prstClr val="black"/>
                </a:solidFill>
                <a:latin typeface="Arial" panose="020B0604020202020204" pitchFamily="34" charset="0"/>
                <a:cs typeface="Arial" panose="020B0604020202020204" pitchFamily="34" charset="0"/>
              </a:rPr>
              <a:t>se han realizado un total de </a:t>
            </a:r>
            <a:r>
              <a:rPr lang="es-ES" sz="1400" b="1" dirty="0">
                <a:solidFill>
                  <a:prstClr val="black"/>
                </a:solidFill>
                <a:latin typeface="Arial" panose="020B0604020202020204" pitchFamily="34" charset="0"/>
                <a:cs typeface="Arial" panose="020B0604020202020204" pitchFamily="34" charset="0"/>
              </a:rPr>
              <a:t>4</a:t>
            </a:r>
            <a:r>
              <a:rPr lang="es-ES" sz="1400" dirty="0" smtClean="0">
                <a:solidFill>
                  <a:prstClr val="black"/>
                </a:solidFill>
                <a:latin typeface="Arial" panose="020B0604020202020204" pitchFamily="34" charset="0"/>
                <a:cs typeface="Arial" panose="020B0604020202020204" pitchFamily="34" charset="0"/>
              </a:rPr>
              <a:t> </a:t>
            </a:r>
            <a:r>
              <a:rPr lang="es-ES" sz="1400" b="1" dirty="0">
                <a:solidFill>
                  <a:prstClr val="black"/>
                </a:solidFill>
                <a:latin typeface="Arial" panose="020B0604020202020204" pitchFamily="34" charset="0"/>
                <a:cs typeface="Arial" panose="020B0604020202020204" pitchFamily="34" charset="0"/>
              </a:rPr>
              <a:t>acciones</a:t>
            </a:r>
            <a:r>
              <a:rPr lang="es-ES" sz="1400" dirty="0">
                <a:solidFill>
                  <a:prstClr val="black"/>
                </a:solidFill>
                <a:latin typeface="Arial" panose="020B0604020202020204" pitchFamily="34" charset="0"/>
                <a:cs typeface="Arial" panose="020B0604020202020204" pitchFamily="34" charset="0"/>
              </a:rPr>
              <a:t>.</a:t>
            </a:r>
          </a:p>
        </p:txBody>
      </p:sp>
      <p:pic>
        <p:nvPicPr>
          <p:cNvPr id="22" name="Gráfico 4"/>
          <p:cNvPicPr>
            <a:picLocks noChangeAspect="1"/>
          </p:cNvPicPr>
          <p:nvPr/>
        </p:nvPicPr>
        <p:blipFill>
          <a:blip r:embed="rId3">
            <a:extLst>
              <a:ext uri="{96DAC541-7B7A-43D3-8B79-37D633B846F1}">
                <asvg:svgBlip xmlns="" xmlns:asvg="http://schemas.microsoft.com/office/drawing/2016/SVG/main" r:embed="rId5"/>
              </a:ext>
            </a:extLst>
          </a:blip>
          <a:stretch>
            <a:fillRect/>
          </a:stretch>
        </p:blipFill>
        <p:spPr>
          <a:xfrm>
            <a:off x="9746857" y="151007"/>
            <a:ext cx="898432" cy="856987"/>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109</TotalTime>
  <Words>702</Words>
  <Application>Microsoft Office PowerPoint</Application>
  <PresentationFormat>Panorámica</PresentationFormat>
  <Paragraphs>42</Paragraphs>
  <Slides>6</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vt:i4>
      </vt:variant>
    </vt:vector>
  </HeadingPairs>
  <TitlesOfParts>
    <vt:vector size="14" baseType="lpstr">
      <vt:lpstr>Arial</vt:lpstr>
      <vt:lpstr>Arial Black</vt:lpstr>
      <vt:lpstr>Calibri</vt:lpstr>
      <vt:lpstr>Times New Roman</vt:lpstr>
      <vt:lpstr>Tw Cen MT</vt:lpstr>
      <vt:lpstr>Tw Cen MT Condensed</vt:lpstr>
      <vt:lpstr>Wingdings 3</vt:lpstr>
      <vt:lpstr>Integral</vt:lpstr>
      <vt:lpstr>Presentación de PowerPoint</vt:lpstr>
      <vt:lpstr>Presentación de PowerPoint</vt:lpstr>
      <vt:lpstr>Programa “PROXIMIDAD SOCIAL”</vt:lpstr>
      <vt:lpstr>Programa “Seguridad y Prevención en Niñas, Niños y Adolescentes”</vt:lpstr>
      <vt:lpstr>Programa “Información de factores de riesgo y redes de apoyo a grupos vulnerables”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Dir_operat</dc:creator>
  <cp:lastModifiedBy>Transparencia</cp:lastModifiedBy>
  <cp:revision>472</cp:revision>
  <dcterms:created xsi:type="dcterms:W3CDTF">2018-01-04T13:53:00Z</dcterms:created>
  <dcterms:modified xsi:type="dcterms:W3CDTF">2026-01-30T20:21:26Z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797F65B9A1CD442C8BD08CC6D1C5BC01_12</vt:lpwstr>
  </property>
  <property fmtid="{D5CDD505-2E9C-101B-9397-08002B2CF9AE}" pid="3" name="KSOProductBuildVer">
    <vt:lpwstr>3082-12.2.0.22549</vt:lpwstr>
  </property>
</Properties>
</file>