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12" r:id="rId2"/>
    <p:sldId id="313" r:id="rId3"/>
    <p:sldId id="311" r:id="rId4"/>
    <p:sldId id="314" r:id="rId5"/>
    <p:sldId id="315" r:id="rId6"/>
    <p:sldId id="302"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2260" userDrawn="1">
          <p15:clr>
            <a:srgbClr val="A4A3A4"/>
          </p15:clr>
        </p15:guide>
        <p15:guide id="3"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C3918"/>
    <a:srgbClr val="DB5D25"/>
    <a:srgbClr val="E73619"/>
    <a:srgbClr val="EB69EE"/>
    <a:srgbClr val="CA06AE"/>
    <a:srgbClr val="B818BC"/>
    <a:srgbClr val="FFFF00"/>
    <a:srgbClr val="FFFFCC"/>
    <a:srgbClr val="DEC0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showGuides="1">
      <p:cViewPr varScale="1">
        <p:scale>
          <a:sx n="114" d="100"/>
          <a:sy n="114" d="100"/>
        </p:scale>
        <p:origin x="186" y="102"/>
      </p:cViewPr>
      <p:guideLst>
        <p:guide orient="horz" pos="2160"/>
        <p:guide orient="horz" pos="22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Hoja_de_c_lculo_de_Microsoft_Excel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Hoja_de_c_lculo_de_Microsoft_Excel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Hoja_de_c_lculo_de_Microsoft_Excel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Hoja_de_c_lculo_de_Microsoft_Excel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Hoja_de_c_lculo_de_Microsoft_Excel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Hoja_de_c_lculo_de_Microsoft_Excel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lang="es-ES"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a:t>Trimestre</a:t>
            </a:r>
            <a:endParaRPr lang="es-MX" dirty="0"/>
          </a:p>
        </c:rich>
      </c:tx>
      <c:layout/>
      <c:overlay val="0"/>
      <c:spPr>
        <a:noFill/>
        <a:ln>
          <a:noFill/>
        </a:ln>
        <a:effectLst/>
      </c:spPr>
      <c:txPr>
        <a:bodyPr rot="0" spcFirstLastPara="1" vertOverflow="ellipsis" vert="horz" wrap="square" anchor="ctr" anchorCtr="1"/>
        <a:lstStyle/>
        <a:p>
          <a:pPr>
            <a:defRPr lang="es-ES"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dPt>
          <c:dPt>
            <c:idx val="1"/>
            <c:invertIfNegative val="0"/>
            <c:bubble3D val="0"/>
            <c:spPr>
              <a:solidFill>
                <a:schemeClr val="bg1">
                  <a:lumMod val="50000"/>
                </a:schemeClr>
              </a:solidFill>
              <a:ln>
                <a:noFill/>
              </a:ln>
              <a:effectLst/>
            </c:spPr>
          </c:dPt>
          <c:dPt>
            <c:idx val="2"/>
            <c:invertIfNegative val="0"/>
            <c:bubble3D val="0"/>
            <c:spPr>
              <a:solidFill>
                <a:srgbClr val="002060"/>
              </a:solidFill>
              <a:ln>
                <a:noFill/>
              </a:ln>
              <a:effectLst/>
            </c:spPr>
          </c:dPt>
          <c:dLbls>
            <c:spPr>
              <a:noFill/>
              <a:ln>
                <a:noFill/>
              </a:ln>
              <a:effectLst/>
            </c:spPr>
            <c:txPr>
              <a:bodyPr rot="0" spcFirstLastPara="1" vertOverflow="ellipsis" vert="horz" wrap="square" lIns="38100" tIns="19050" rIns="38100" bIns="19050" anchor="ctr" anchorCtr="1"/>
              <a:lstStyle/>
              <a:p>
                <a:pPr>
                  <a:defRPr lang="es-ES" sz="1195"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Abril</c:v>
                </c:pt>
                <c:pt idx="1">
                  <c:v>Mayo</c:v>
                </c:pt>
                <c:pt idx="2">
                  <c:v>Junio</c:v>
                </c:pt>
              </c:strCache>
            </c:strRef>
          </c:cat>
          <c:val>
            <c:numRef>
              <c:f>Hoja1!$B$2:$B$4</c:f>
              <c:numCache>
                <c:formatCode>General</c:formatCode>
                <c:ptCount val="3"/>
                <c:pt idx="0">
                  <c:v>12</c:v>
                </c:pt>
                <c:pt idx="1">
                  <c:v>30</c:v>
                </c:pt>
                <c:pt idx="2">
                  <c:v>0</c:v>
                </c:pt>
              </c:numCache>
            </c:numRef>
          </c:val>
        </c:ser>
        <c:dLbls>
          <c:showLegendKey val="0"/>
          <c:showVal val="0"/>
          <c:showCatName val="0"/>
          <c:showSerName val="0"/>
          <c:showPercent val="0"/>
          <c:showBubbleSize val="0"/>
        </c:dLbls>
        <c:gapWidth val="199"/>
        <c:axId val="860980656"/>
        <c:axId val="860983376"/>
      </c:barChart>
      <c:catAx>
        <c:axId val="860980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s-ES" sz="1195"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860983376"/>
        <c:crosses val="autoZero"/>
        <c:auto val="1"/>
        <c:lblAlgn val="ctr"/>
        <c:lblOffset val="100"/>
        <c:noMultiLvlLbl val="0"/>
      </c:catAx>
      <c:valAx>
        <c:axId val="860983376"/>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s-ES" sz="1195"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860980656"/>
        <c:crosses val="autoZero"/>
        <c:crossBetween val="between"/>
      </c:valAx>
      <c:spPr>
        <a:noFill/>
        <a:ln>
          <a:noFill/>
        </a:ln>
        <a:effectLst/>
      </c:spPr>
    </c:plotArea>
    <c:plotVisOnly val="1"/>
    <c:dispBlanksAs val="gap"/>
    <c:showDLblsOverMax val="0"/>
    <c:extLst>
      <c:ext uri="{0b15fc19-7d7d-44ad-8c2d-2c3a37ce22c3}">
        <chartProps xmlns="https://web.wps.cn/et/2018/main" chartId="{7e79629d-eb78-4ce0-8807-3ea8e9e2fdb9}"/>
      </c:ext>
    </c:extLst>
  </c:chart>
  <c:spPr>
    <a:noFill/>
    <a:ln>
      <a:noFill/>
    </a:ln>
    <a:effectLst/>
  </c:spPr>
  <c:txPr>
    <a:bodyPr/>
    <a:lstStyle/>
    <a:p>
      <a:pPr>
        <a:defRPr lang="es-ES"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lang="es-ES" sz="1860"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197038693935633"/>
          <c:y val="6.1832039509825999E-3"/>
        </c:manualLayout>
      </c:layout>
      <c:overlay val="0"/>
      <c:spPr>
        <a:noFill/>
        <a:ln>
          <a:noFill/>
        </a:ln>
        <a:effectLst/>
      </c:spPr>
      <c:txPr>
        <a:bodyPr rot="0" spcFirstLastPara="1" vertOverflow="ellipsis" vert="horz" wrap="square" anchor="ctr" anchorCtr="1"/>
        <a:lstStyle/>
        <a:p>
          <a:pPr>
            <a:defRPr lang="es-ES" sz="1860"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399"/>
          <c:y val="0.29673633492718599"/>
          <c:w val="0.83529485003132697"/>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503E-2"/>
                  <c:y val="-0.15852339619882699"/>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5097755686789799E-2"/>
                  <c:y val="-0.19054017601665901"/>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5097755686789993E-2"/>
                  <c:y val="-0.19054017601665901"/>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6.1448279013124003E-2"/>
                  <c:y val="-0.174531786107743"/>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es-ES" sz="1195"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62</c:v>
                </c:pt>
                <c:pt idx="1">
                  <c:v>42</c:v>
                </c:pt>
                <c:pt idx="2">
                  <c:v>0</c:v>
                </c:pt>
                <c:pt idx="3">
                  <c:v>0</c:v>
                </c:pt>
              </c:numCache>
            </c:numRef>
          </c:val>
          <c:smooth val="0"/>
        </c:ser>
        <c:dLbls>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860981200"/>
        <c:axId val="860968688"/>
      </c:lineChart>
      <c:catAx>
        <c:axId val="860981200"/>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lang="es-ES" sz="1195" b="0" i="0" u="none" strike="noStrike" kern="1200" spc="20" baseline="0">
                <a:solidFill>
                  <a:schemeClr val="dk1">
                    <a:lumMod val="65000"/>
                    <a:lumOff val="35000"/>
                  </a:schemeClr>
                </a:solidFill>
                <a:latin typeface="+mn-lt"/>
                <a:ea typeface="+mn-ea"/>
                <a:cs typeface="+mn-cs"/>
              </a:defRPr>
            </a:pPr>
            <a:endParaRPr lang="es-MX"/>
          </a:p>
        </c:txPr>
        <c:crossAx val="860968688"/>
        <c:crosses val="autoZero"/>
        <c:auto val="1"/>
        <c:lblAlgn val="ctr"/>
        <c:lblOffset val="100"/>
        <c:noMultiLvlLbl val="0"/>
      </c:catAx>
      <c:valAx>
        <c:axId val="86096868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s-ES" sz="1195" b="0" i="0" u="none" strike="noStrike" kern="1200" spc="20" baseline="0">
                <a:solidFill>
                  <a:schemeClr val="dk1">
                    <a:lumMod val="65000"/>
                    <a:lumOff val="35000"/>
                  </a:schemeClr>
                </a:solidFill>
                <a:latin typeface="+mn-lt"/>
                <a:ea typeface="+mn-ea"/>
                <a:cs typeface="+mn-cs"/>
              </a:defRPr>
            </a:pPr>
            <a:endParaRPr lang="es-MX"/>
          </a:p>
        </c:txPr>
        <c:crossAx val="860981200"/>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extLst>
      <c:ext uri="{0b15fc19-7d7d-44ad-8c2d-2c3a37ce22c3}">
        <chartProps xmlns="https://web.wps.cn/et/2018/main" chartId="{79fe4160-47c2-4bdb-a7d9-07fc4846a471}"/>
      </c:ext>
    </c:extLst>
  </c:chart>
  <c:spPr>
    <a:solidFill>
      <a:schemeClr val="lt1"/>
    </a:solidFill>
    <a:ln w="9525" cap="flat" cmpd="sng" algn="ctr">
      <a:noFill/>
      <a:round/>
    </a:ln>
    <a:effectLst/>
  </c:spPr>
  <c:txPr>
    <a:bodyPr/>
    <a:lstStyle/>
    <a:p>
      <a:pPr>
        <a:defRPr lang="es-ES"/>
      </a:pPr>
      <a:endParaRPr lang="es-MX"/>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lang="es-ES"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a:t>Trimestre</a:t>
            </a:r>
            <a:endParaRPr lang="es-MX" dirty="0"/>
          </a:p>
        </c:rich>
      </c:tx>
      <c:layout/>
      <c:overlay val="0"/>
      <c:spPr>
        <a:noFill/>
        <a:ln>
          <a:noFill/>
        </a:ln>
        <a:effectLst/>
      </c:spPr>
      <c:txPr>
        <a:bodyPr rot="0" spcFirstLastPara="1" vertOverflow="ellipsis" vert="horz" wrap="square" anchor="ctr" anchorCtr="1"/>
        <a:lstStyle/>
        <a:p>
          <a:pPr>
            <a:defRPr lang="es-ES"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solidFill>
              <a:ln>
                <a:noFill/>
              </a:ln>
              <a:effectLst/>
            </c:spPr>
          </c:dPt>
          <c:dPt>
            <c:idx val="1"/>
            <c:invertIfNegative val="0"/>
            <c:bubble3D val="0"/>
            <c:spPr>
              <a:solidFill>
                <a:schemeClr val="bg1">
                  <a:lumMod val="50000"/>
                </a:schemeClr>
              </a:solidFill>
              <a:ln>
                <a:noFill/>
              </a:ln>
              <a:effectLst/>
            </c:spPr>
          </c:dPt>
          <c:dPt>
            <c:idx val="2"/>
            <c:invertIfNegative val="0"/>
            <c:bubble3D val="0"/>
            <c:spPr>
              <a:solidFill>
                <a:schemeClr val="accent2"/>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lang="es-ES" sz="1195"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Abril</c:v>
                </c:pt>
                <c:pt idx="1">
                  <c:v>Mayo</c:v>
                </c:pt>
                <c:pt idx="2">
                  <c:v>Junio</c:v>
                </c:pt>
              </c:strCache>
            </c:strRef>
          </c:cat>
          <c:val>
            <c:numRef>
              <c:f>Hoja1!$B$2:$B$4</c:f>
              <c:numCache>
                <c:formatCode>General</c:formatCode>
                <c:ptCount val="3"/>
                <c:pt idx="0">
                  <c:v>35</c:v>
                </c:pt>
                <c:pt idx="1">
                  <c:v>18</c:v>
                </c:pt>
                <c:pt idx="2">
                  <c:v>8</c:v>
                </c:pt>
              </c:numCache>
            </c:numRef>
          </c:val>
        </c:ser>
        <c:dLbls>
          <c:showLegendKey val="0"/>
          <c:showVal val="0"/>
          <c:showCatName val="0"/>
          <c:showSerName val="0"/>
          <c:showPercent val="0"/>
          <c:showBubbleSize val="0"/>
        </c:dLbls>
        <c:gapWidth val="199"/>
        <c:axId val="860981744"/>
        <c:axId val="860970320"/>
      </c:barChart>
      <c:catAx>
        <c:axId val="860981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s-ES" sz="1195"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860970320"/>
        <c:crosses val="autoZero"/>
        <c:auto val="1"/>
        <c:lblAlgn val="ctr"/>
        <c:lblOffset val="100"/>
        <c:noMultiLvlLbl val="0"/>
      </c:catAx>
      <c:valAx>
        <c:axId val="86097032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s-ES" sz="1195"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860981744"/>
        <c:crosses val="autoZero"/>
        <c:crossBetween val="between"/>
      </c:valAx>
      <c:spPr>
        <a:noFill/>
        <a:ln>
          <a:noFill/>
        </a:ln>
        <a:effectLst/>
      </c:spPr>
    </c:plotArea>
    <c:plotVisOnly val="1"/>
    <c:dispBlanksAs val="gap"/>
    <c:showDLblsOverMax val="0"/>
    <c:extLst>
      <c:ext uri="{0b15fc19-7d7d-44ad-8c2d-2c3a37ce22c3}">
        <chartProps xmlns="https://web.wps.cn/et/2018/main" chartId="{d46deb48-e55a-422c-8fe3-b434c51099d0}"/>
      </c:ext>
    </c:extLst>
  </c:chart>
  <c:spPr>
    <a:noFill/>
    <a:ln>
      <a:noFill/>
    </a:ln>
    <a:effectLst/>
  </c:spPr>
  <c:txPr>
    <a:bodyPr/>
    <a:lstStyle/>
    <a:p>
      <a:pPr>
        <a:defRPr lang="es-ES"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lang="es-ES" sz="1860"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20798712395662999"/>
          <c:y val="6.4033559635664206E-2"/>
        </c:manualLayout>
      </c:layout>
      <c:overlay val="0"/>
      <c:spPr>
        <a:noFill/>
        <a:ln>
          <a:noFill/>
        </a:ln>
        <a:effectLst/>
      </c:spPr>
      <c:txPr>
        <a:bodyPr rot="0" spcFirstLastPara="1" vertOverflow="ellipsis" vert="horz" wrap="square" anchor="ctr" anchorCtr="1"/>
        <a:lstStyle/>
        <a:p>
          <a:pPr>
            <a:defRPr lang="es-ES" sz="1860"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399"/>
          <c:y val="0.29673633492718599"/>
          <c:w val="0.83529485003132697"/>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503E-2"/>
                  <c:y val="-0.15852339619882699"/>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5097755686789799E-2"/>
                  <c:y val="-0.19054017601665901"/>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5097755686789993E-2"/>
                  <c:y val="-0.19054017601665901"/>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6.1448279013124003E-2"/>
                  <c:y val="-0.174531786107743"/>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es-ES" sz="1195"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50</c:v>
                </c:pt>
                <c:pt idx="1">
                  <c:v>61</c:v>
                </c:pt>
                <c:pt idx="2">
                  <c:v>0</c:v>
                </c:pt>
                <c:pt idx="3">
                  <c:v>0</c:v>
                </c:pt>
              </c:numCache>
            </c:numRef>
          </c:val>
          <c:smooth val="0"/>
        </c:ser>
        <c:dLbls>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860970864"/>
        <c:axId val="860974128"/>
      </c:lineChart>
      <c:catAx>
        <c:axId val="860970864"/>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lang="es-ES" sz="1195" b="0" i="0" u="none" strike="noStrike" kern="1200" spc="20" baseline="0">
                <a:solidFill>
                  <a:schemeClr val="dk1">
                    <a:lumMod val="65000"/>
                    <a:lumOff val="35000"/>
                  </a:schemeClr>
                </a:solidFill>
                <a:latin typeface="+mn-lt"/>
                <a:ea typeface="+mn-ea"/>
                <a:cs typeface="+mn-cs"/>
              </a:defRPr>
            </a:pPr>
            <a:endParaRPr lang="es-MX"/>
          </a:p>
        </c:txPr>
        <c:crossAx val="860974128"/>
        <c:crosses val="autoZero"/>
        <c:auto val="1"/>
        <c:lblAlgn val="ctr"/>
        <c:lblOffset val="100"/>
        <c:noMultiLvlLbl val="0"/>
      </c:catAx>
      <c:valAx>
        <c:axId val="86097412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s-ES" sz="1195" b="0" i="0" u="none" strike="noStrike" kern="1200" spc="20" baseline="0">
                <a:solidFill>
                  <a:schemeClr val="dk1">
                    <a:lumMod val="65000"/>
                    <a:lumOff val="35000"/>
                  </a:schemeClr>
                </a:solidFill>
                <a:latin typeface="+mn-lt"/>
                <a:ea typeface="+mn-ea"/>
                <a:cs typeface="+mn-cs"/>
              </a:defRPr>
            </a:pPr>
            <a:endParaRPr lang="es-MX"/>
          </a:p>
        </c:txPr>
        <c:crossAx val="860970864"/>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extLst>
      <c:ext uri="{0b15fc19-7d7d-44ad-8c2d-2c3a37ce22c3}">
        <chartProps xmlns="https://web.wps.cn/et/2018/main" chartId="{abe56e26-593f-4d45-9252-3e3ab40a91e3}"/>
      </c:ext>
    </c:extLst>
  </c:chart>
  <c:spPr>
    <a:solidFill>
      <a:schemeClr val="lt1"/>
    </a:solidFill>
    <a:ln w="9525" cap="flat" cmpd="sng" algn="ctr">
      <a:noFill/>
      <a:round/>
    </a:ln>
    <a:effectLst/>
  </c:spPr>
  <c:txPr>
    <a:bodyPr/>
    <a:lstStyle/>
    <a:p>
      <a:pPr>
        <a:defRPr lang="es-ES"/>
      </a:pPr>
      <a:endParaRPr lang="es-MX"/>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lang="es-ES"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a:t>Trimestre</a:t>
            </a:r>
            <a:endParaRPr lang="es-MX" dirty="0"/>
          </a:p>
        </c:rich>
      </c:tx>
      <c:layout/>
      <c:overlay val="0"/>
      <c:spPr>
        <a:noFill/>
        <a:ln>
          <a:noFill/>
        </a:ln>
        <a:effectLst/>
      </c:spPr>
      <c:txPr>
        <a:bodyPr rot="0" spcFirstLastPara="1" vertOverflow="ellipsis" vert="horz" wrap="square" anchor="ctr" anchorCtr="1"/>
        <a:lstStyle/>
        <a:p>
          <a:pPr>
            <a:defRPr lang="es-ES"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dPt>
          <c:dPt>
            <c:idx val="1"/>
            <c:invertIfNegative val="0"/>
            <c:bubble3D val="0"/>
            <c:spPr>
              <a:solidFill>
                <a:schemeClr val="bg1">
                  <a:lumMod val="50000"/>
                </a:schemeClr>
              </a:solidFill>
              <a:ln>
                <a:noFill/>
              </a:ln>
              <a:effectLst/>
            </c:spPr>
          </c:dPt>
          <c:dPt>
            <c:idx val="2"/>
            <c:invertIfNegative val="0"/>
            <c:bubble3D val="0"/>
            <c:spPr>
              <a:solidFill>
                <a:srgbClr val="00206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lang="es-ES" sz="1195"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Abril</c:v>
                </c:pt>
                <c:pt idx="1">
                  <c:v>Mayo</c:v>
                </c:pt>
                <c:pt idx="2">
                  <c:v>Junio</c:v>
                </c:pt>
              </c:strCache>
            </c:strRef>
          </c:cat>
          <c:val>
            <c:numRef>
              <c:f>Hoja1!$B$2:$B$4</c:f>
              <c:numCache>
                <c:formatCode>General</c:formatCode>
                <c:ptCount val="3"/>
                <c:pt idx="0">
                  <c:v>11</c:v>
                </c:pt>
                <c:pt idx="1">
                  <c:v>1</c:v>
                </c:pt>
                <c:pt idx="2">
                  <c:v>4</c:v>
                </c:pt>
              </c:numCache>
            </c:numRef>
          </c:val>
        </c:ser>
        <c:dLbls>
          <c:showLegendKey val="0"/>
          <c:showVal val="0"/>
          <c:showCatName val="0"/>
          <c:showSerName val="0"/>
          <c:showPercent val="0"/>
          <c:showBubbleSize val="0"/>
        </c:dLbls>
        <c:gapWidth val="199"/>
        <c:axId val="860972496"/>
        <c:axId val="860982288"/>
      </c:barChart>
      <c:catAx>
        <c:axId val="860972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s-ES" sz="1195"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860982288"/>
        <c:crosses val="autoZero"/>
        <c:auto val="1"/>
        <c:lblAlgn val="ctr"/>
        <c:lblOffset val="100"/>
        <c:noMultiLvlLbl val="0"/>
      </c:catAx>
      <c:valAx>
        <c:axId val="860982288"/>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s-ES" sz="1195"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860972496"/>
        <c:crosses val="autoZero"/>
        <c:crossBetween val="between"/>
      </c:valAx>
      <c:spPr>
        <a:noFill/>
        <a:ln>
          <a:noFill/>
        </a:ln>
        <a:effectLst/>
      </c:spPr>
    </c:plotArea>
    <c:plotVisOnly val="1"/>
    <c:dispBlanksAs val="gap"/>
    <c:showDLblsOverMax val="0"/>
    <c:extLst>
      <c:ext uri="{0b15fc19-7d7d-44ad-8c2d-2c3a37ce22c3}">
        <chartProps xmlns="https://web.wps.cn/et/2018/main" chartId="{0787eccc-65be-4421-8b4e-36f2d6cc31ff}"/>
      </c:ext>
    </c:extLst>
  </c:chart>
  <c:spPr>
    <a:noFill/>
    <a:ln>
      <a:noFill/>
    </a:ln>
    <a:effectLst/>
  </c:spPr>
  <c:txPr>
    <a:bodyPr/>
    <a:lstStyle/>
    <a:p>
      <a:pPr>
        <a:defRPr lang="es-ES"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lang="es-ES" sz="1860"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20798712395662999"/>
          <c:y val="6.4033559635664206E-2"/>
        </c:manualLayout>
      </c:layout>
      <c:overlay val="0"/>
      <c:spPr>
        <a:noFill/>
        <a:ln>
          <a:noFill/>
        </a:ln>
        <a:effectLst/>
      </c:spPr>
      <c:txPr>
        <a:bodyPr rot="0" spcFirstLastPara="1" vertOverflow="ellipsis" vert="horz" wrap="square" anchor="ctr" anchorCtr="1"/>
        <a:lstStyle/>
        <a:p>
          <a:pPr>
            <a:defRPr lang="es-ES" sz="1860"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399"/>
          <c:y val="0.29673633492718599"/>
          <c:w val="0.83529485003132697"/>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503E-2"/>
                  <c:y val="-0.15852339619882699"/>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5097755686789799E-2"/>
                  <c:y val="-0.19054017601665901"/>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5097755686789993E-2"/>
                  <c:y val="-0.19054017601665901"/>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6.1448279013124003E-2"/>
                  <c:y val="-0.174531786107743"/>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es-ES" sz="1195"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23</c:v>
                </c:pt>
                <c:pt idx="1">
                  <c:v>16</c:v>
                </c:pt>
                <c:pt idx="2">
                  <c:v>0</c:v>
                </c:pt>
                <c:pt idx="3">
                  <c:v>0</c:v>
                </c:pt>
              </c:numCache>
            </c:numRef>
          </c:val>
          <c:smooth val="0"/>
        </c:ser>
        <c:dLbls>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860983920"/>
        <c:axId val="860973040"/>
      </c:lineChart>
      <c:catAx>
        <c:axId val="860983920"/>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lang="es-ES" sz="1195" b="0" i="0" u="none" strike="noStrike" kern="1200" spc="20" baseline="0">
                <a:solidFill>
                  <a:schemeClr val="dk1">
                    <a:lumMod val="65000"/>
                    <a:lumOff val="35000"/>
                  </a:schemeClr>
                </a:solidFill>
                <a:latin typeface="+mn-lt"/>
                <a:ea typeface="+mn-ea"/>
                <a:cs typeface="+mn-cs"/>
              </a:defRPr>
            </a:pPr>
            <a:endParaRPr lang="es-MX"/>
          </a:p>
        </c:txPr>
        <c:crossAx val="860973040"/>
        <c:crosses val="autoZero"/>
        <c:auto val="1"/>
        <c:lblAlgn val="ctr"/>
        <c:lblOffset val="100"/>
        <c:noMultiLvlLbl val="0"/>
      </c:catAx>
      <c:valAx>
        <c:axId val="86097304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s-ES" sz="1195" b="0" i="0" u="none" strike="noStrike" kern="1200" spc="20" baseline="0">
                <a:solidFill>
                  <a:schemeClr val="dk1">
                    <a:lumMod val="65000"/>
                    <a:lumOff val="35000"/>
                  </a:schemeClr>
                </a:solidFill>
                <a:latin typeface="+mn-lt"/>
                <a:ea typeface="+mn-ea"/>
                <a:cs typeface="+mn-cs"/>
              </a:defRPr>
            </a:pPr>
            <a:endParaRPr lang="es-MX"/>
          </a:p>
        </c:txPr>
        <c:crossAx val="860983920"/>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extLst>
      <c:ext uri="{0b15fc19-7d7d-44ad-8c2d-2c3a37ce22c3}">
        <chartProps xmlns="https://web.wps.cn/et/2018/main" chartId="{d98e999f-1f74-40b7-9b0f-4d6523a5e038}"/>
      </c:ext>
    </c:extLst>
  </c:chart>
  <c:spPr>
    <a:solidFill>
      <a:schemeClr val="lt1"/>
    </a:solidFill>
    <a:ln w="9525" cap="flat" cmpd="sng" algn="ctr">
      <a:noFill/>
      <a:round/>
    </a:ln>
    <a:effectLst/>
  </c:spPr>
  <c:txPr>
    <a:bodyPr/>
    <a:lstStyle/>
    <a:p>
      <a:pPr>
        <a:defRPr lang="es-ES"/>
      </a:pPr>
      <a:endParaRPr lang="es-MX"/>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lang="es-ES"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a:t>Trimestre</a:t>
            </a:r>
            <a:endParaRPr lang="es-MX" dirty="0"/>
          </a:p>
        </c:rich>
      </c:tx>
      <c:layout/>
      <c:overlay val="0"/>
      <c:spPr>
        <a:noFill/>
        <a:ln>
          <a:noFill/>
        </a:ln>
        <a:effectLst/>
      </c:spPr>
      <c:txPr>
        <a:bodyPr rot="0" spcFirstLastPara="1" vertOverflow="ellipsis" vert="horz" wrap="square" anchor="ctr" anchorCtr="1"/>
        <a:lstStyle/>
        <a:p>
          <a:pPr>
            <a:defRPr lang="es-ES"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dPt>
          <c:dPt>
            <c:idx val="1"/>
            <c:invertIfNegative val="0"/>
            <c:bubble3D val="0"/>
            <c:spPr>
              <a:solidFill>
                <a:schemeClr val="bg1">
                  <a:lumMod val="50000"/>
                </a:schemeClr>
              </a:solidFill>
              <a:ln>
                <a:noFill/>
              </a:ln>
              <a:effectLst/>
            </c:spPr>
          </c:dPt>
          <c:dPt>
            <c:idx val="2"/>
            <c:invertIfNegative val="0"/>
            <c:bubble3D val="0"/>
            <c:spPr>
              <a:solidFill>
                <a:srgbClr val="002060"/>
              </a:solidFill>
              <a:ln>
                <a:noFill/>
              </a:ln>
              <a:effectLst/>
            </c:spPr>
          </c:dPt>
          <c:dLbls>
            <c:spPr>
              <a:noFill/>
              <a:ln>
                <a:noFill/>
              </a:ln>
              <a:effectLst/>
            </c:spPr>
            <c:txPr>
              <a:bodyPr rot="0" spcFirstLastPara="1" vertOverflow="ellipsis" vert="horz" wrap="square" lIns="38100" tIns="19050" rIns="38100" bIns="19050" anchor="ctr" anchorCtr="1"/>
              <a:lstStyle/>
              <a:p>
                <a:pPr>
                  <a:defRPr lang="es-ES" sz="1195"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Abril</c:v>
                </c:pt>
                <c:pt idx="1">
                  <c:v>Mayo</c:v>
                </c:pt>
                <c:pt idx="2">
                  <c:v>Junio</c:v>
                </c:pt>
              </c:strCache>
            </c:strRef>
          </c:cat>
          <c:val>
            <c:numRef>
              <c:f>Hoja1!$B$2:$B$4</c:f>
              <c:numCache>
                <c:formatCode>General</c:formatCode>
                <c:ptCount val="3"/>
                <c:pt idx="0">
                  <c:v>3</c:v>
                </c:pt>
                <c:pt idx="1">
                  <c:v>7</c:v>
                </c:pt>
                <c:pt idx="2">
                  <c:v>0</c:v>
                </c:pt>
              </c:numCache>
            </c:numRef>
          </c:val>
        </c:ser>
        <c:dLbls>
          <c:showLegendKey val="0"/>
          <c:showVal val="0"/>
          <c:showCatName val="0"/>
          <c:showSerName val="0"/>
          <c:showPercent val="0"/>
          <c:showBubbleSize val="0"/>
        </c:dLbls>
        <c:gapWidth val="199"/>
        <c:axId val="860969232"/>
        <c:axId val="860973584"/>
      </c:barChart>
      <c:catAx>
        <c:axId val="860969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s-ES" sz="1195"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860973584"/>
        <c:crosses val="autoZero"/>
        <c:auto val="1"/>
        <c:lblAlgn val="ctr"/>
        <c:lblOffset val="100"/>
        <c:noMultiLvlLbl val="0"/>
      </c:catAx>
      <c:valAx>
        <c:axId val="86097358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s-ES" sz="1195"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860969232"/>
        <c:crosses val="autoZero"/>
        <c:crossBetween val="between"/>
      </c:valAx>
      <c:spPr>
        <a:noFill/>
        <a:ln>
          <a:noFill/>
        </a:ln>
        <a:effectLst/>
      </c:spPr>
    </c:plotArea>
    <c:plotVisOnly val="1"/>
    <c:dispBlanksAs val="gap"/>
    <c:showDLblsOverMax val="0"/>
    <c:extLst>
      <c:ext uri="{0b15fc19-7d7d-44ad-8c2d-2c3a37ce22c3}">
        <chartProps xmlns="https://web.wps.cn/et/2018/main" chartId="{0573e559-cc08-4c5d-b2af-c142c4efd492}"/>
      </c:ext>
    </c:extLst>
  </c:chart>
  <c:spPr>
    <a:noFill/>
    <a:ln>
      <a:noFill/>
    </a:ln>
    <a:effectLst/>
  </c:spPr>
  <c:txPr>
    <a:bodyPr/>
    <a:lstStyle/>
    <a:p>
      <a:pPr>
        <a:defRPr lang="es-ES"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lang="es-ES" sz="1860"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17879131056730399"/>
          <c:y val="0"/>
        </c:manualLayout>
      </c:layout>
      <c:overlay val="0"/>
      <c:spPr>
        <a:noFill/>
        <a:ln>
          <a:noFill/>
        </a:ln>
        <a:effectLst/>
      </c:spPr>
      <c:txPr>
        <a:bodyPr rot="0" spcFirstLastPara="1" vertOverflow="ellipsis" vert="horz" wrap="square" anchor="ctr" anchorCtr="1"/>
        <a:lstStyle/>
        <a:p>
          <a:pPr>
            <a:defRPr lang="es-ES" sz="1860"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399"/>
          <c:y val="0.29673633492718599"/>
          <c:w val="0.83529485003132697"/>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503E-2"/>
                  <c:y val="-0.15852339619882699"/>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5097755686789799E-2"/>
                  <c:y val="-0.19054017601665901"/>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5097755686789993E-2"/>
                  <c:y val="-0.19054017601665901"/>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6.1448279013124003E-2"/>
                  <c:y val="-0.174531786107743"/>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es-ES" sz="1195"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32</c:v>
                </c:pt>
                <c:pt idx="1">
                  <c:v>10</c:v>
                </c:pt>
                <c:pt idx="2">
                  <c:v>0</c:v>
                </c:pt>
                <c:pt idx="3">
                  <c:v>0</c:v>
                </c:pt>
              </c:numCache>
            </c:numRef>
          </c:val>
          <c:smooth val="0"/>
        </c:ser>
        <c:dLbls>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860974672"/>
        <c:axId val="860978480"/>
      </c:lineChart>
      <c:catAx>
        <c:axId val="860974672"/>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lang="es-ES" sz="1195" b="0" i="0" u="none" strike="noStrike" kern="1200" spc="20" baseline="0">
                <a:solidFill>
                  <a:schemeClr val="dk1">
                    <a:lumMod val="65000"/>
                    <a:lumOff val="35000"/>
                  </a:schemeClr>
                </a:solidFill>
                <a:latin typeface="+mn-lt"/>
                <a:ea typeface="+mn-ea"/>
                <a:cs typeface="+mn-cs"/>
              </a:defRPr>
            </a:pPr>
            <a:endParaRPr lang="es-MX"/>
          </a:p>
        </c:txPr>
        <c:crossAx val="860978480"/>
        <c:crosses val="autoZero"/>
        <c:auto val="1"/>
        <c:lblAlgn val="ctr"/>
        <c:lblOffset val="100"/>
        <c:noMultiLvlLbl val="0"/>
      </c:catAx>
      <c:valAx>
        <c:axId val="86097848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s-ES" sz="1195" b="0" i="0" u="none" strike="noStrike" kern="1200" spc="20" baseline="0">
                <a:solidFill>
                  <a:schemeClr val="dk1">
                    <a:lumMod val="65000"/>
                    <a:lumOff val="35000"/>
                  </a:schemeClr>
                </a:solidFill>
                <a:latin typeface="+mn-lt"/>
                <a:ea typeface="+mn-ea"/>
                <a:cs typeface="+mn-cs"/>
              </a:defRPr>
            </a:pPr>
            <a:endParaRPr lang="es-MX"/>
          </a:p>
        </c:txPr>
        <c:crossAx val="860974672"/>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extLst>
      <c:ext uri="{0b15fc19-7d7d-44ad-8c2d-2c3a37ce22c3}">
        <chartProps xmlns="https://web.wps.cn/et/2018/main" chartId="{47eb5bca-4ae4-4cdc-adf0-68e033fbb001}"/>
      </c:ext>
    </c:extLst>
  </c:chart>
  <c:spPr>
    <a:solidFill>
      <a:schemeClr val="lt1"/>
    </a:solidFill>
    <a:ln w="9525" cap="flat" cmpd="sng" algn="ctr">
      <a:noFill/>
      <a:round/>
    </a:ln>
    <a:effectLst/>
  </c:spPr>
  <c:txPr>
    <a:bodyPr/>
    <a:lstStyle/>
    <a:p>
      <a:pPr>
        <a:defRPr lang="es-ES"/>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withinLinearReversed" id="25">
  <a:schemeClr val="accent5"/>
</cs:colorStyle>
</file>

<file path=ppt/charts/colors3.xml><?xml version="1.0" encoding="utf-8"?>
<cs:colorStyle xmlns:cs="http://schemas.microsoft.com/office/drawing/2012/chartStyle" xmlns:a="http://schemas.openxmlformats.org/drawingml/2006/main" meth="withinLinearReversed" id="22">
  <a:schemeClr val="accent2"/>
</cs:colorStyle>
</file>

<file path=ppt/charts/colors4.xml><?xml version="1.0" encoding="utf-8"?>
<cs:colorStyle xmlns:cs="http://schemas.microsoft.com/office/drawing/2012/chartStyle" xmlns:a="http://schemas.openxmlformats.org/drawingml/2006/main" meth="withinLinearReversed" id="25">
  <a:schemeClr val="accent5"/>
</cs:colorStyle>
</file>

<file path=ppt/charts/colors5.xml><?xml version="1.0" encoding="utf-8"?>
<cs:colorStyle xmlns:cs="http://schemas.microsoft.com/office/drawing/2012/chartStyle" xmlns:a="http://schemas.openxmlformats.org/drawingml/2006/main" meth="withinLinearReversed" id="22">
  <a:schemeClr val="accent2"/>
</cs:colorStyle>
</file>

<file path=ppt/charts/colors6.xml><?xml version="1.0" encoding="utf-8"?>
<cs:colorStyle xmlns:cs="http://schemas.microsoft.com/office/drawing/2012/chartStyle" xmlns:a="http://schemas.openxmlformats.org/drawingml/2006/main" meth="withinLinearReversed" id="25">
  <a:schemeClr val="accent5"/>
</cs:colorStyle>
</file>

<file path=ppt/charts/colors7.xml><?xml version="1.0" encoding="utf-8"?>
<cs:colorStyle xmlns:cs="http://schemas.microsoft.com/office/drawing/2012/chartStyle" xmlns:a="http://schemas.openxmlformats.org/drawingml/2006/main" meth="withinLinearReversed" id="22">
  <a:schemeClr val="accent2"/>
</cs:colorStyle>
</file>

<file path=ppt/charts/colors8.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5"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5"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5"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5"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5"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5" kern="1200"/>
  </cs:chartArea>
  <cs:dataLabel>
    <cs:lnRef idx="0"/>
    <cs:fillRef idx="0"/>
    <cs:effectRef idx="0"/>
    <cs:fontRef idx="minor">
      <a:schemeClr val="dk1">
        <a:lumMod val="65000"/>
        <a:lumOff val="3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5"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5"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5"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5" kern="1200" spc="20" baseline="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5"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5"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5"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5"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5"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5" kern="1200"/>
  </cs:chartArea>
  <cs:dataLabel>
    <cs:lnRef idx="0"/>
    <cs:fillRef idx="0"/>
    <cs:effectRef idx="0"/>
    <cs:fontRef idx="minor">
      <a:schemeClr val="dk1">
        <a:lumMod val="65000"/>
        <a:lumOff val="3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5"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5"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5"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5" kern="1200" spc="20" baseline="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5"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5"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5"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5"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5"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5" kern="1200"/>
  </cs:chartArea>
  <cs:dataLabel>
    <cs:lnRef idx="0"/>
    <cs:fillRef idx="0"/>
    <cs:effectRef idx="0"/>
    <cs:fontRef idx="minor">
      <a:schemeClr val="dk1">
        <a:lumMod val="65000"/>
        <a:lumOff val="3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5"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5"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5"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5" kern="1200" spc="20" baseline="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5"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5"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5"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5"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5"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5" kern="1200"/>
  </cs:chartArea>
  <cs:dataLabel>
    <cs:lnRef idx="0"/>
    <cs:fillRef idx="0"/>
    <cs:effectRef idx="0"/>
    <cs:fontRef idx="minor">
      <a:schemeClr val="dk1">
        <a:lumMod val="65000"/>
        <a:lumOff val="3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5"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5"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5"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5" kern="1200" spc="20" baseline="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hasCustomPrompt="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0CDF6822-583A-4FFD-A77D-E0E100D4B8C4}" type="datetimeFigureOut">
              <a:rPr lang="es-ES" smtClean="0"/>
              <a:t>07/07/2025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hasCustomPrompt="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07/07/2025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hasCustomPrompt="1"/>
          </p:nvPr>
        </p:nvSpPr>
        <p:spPr>
          <a:xfrm>
            <a:off x="990601" y="762000"/>
            <a:ext cx="7581900" cy="5410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07/07/2025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hasCustomPrompt="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07/07/2025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hasCustomPrompt="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0CDF6822-583A-4FFD-A77D-E0E100D4B8C4}" type="datetimeFigureOut">
              <a:rPr lang="es-ES" smtClean="0"/>
              <a:t>07/07/2025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hasCustomPrompt="1"/>
          </p:nvPr>
        </p:nvSpPr>
        <p:spPr>
          <a:xfrm>
            <a:off x="1024127" y="2286000"/>
            <a:ext cx="475488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hasCustomPrompt="1"/>
          </p:nvPr>
        </p:nvSpPr>
        <p:spPr>
          <a:xfrm>
            <a:off x="5989320" y="2286000"/>
            <a:ext cx="475488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CDF6822-583A-4FFD-A77D-E0E100D4B8C4}" type="datetimeFigureOut">
              <a:rPr lang="es-ES" smtClean="0"/>
              <a:t>07/07/2025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hasCustomPrompt="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hasCustomPrompt="1"/>
          </p:nvPr>
        </p:nvSpPr>
        <p:spPr>
          <a:xfrm>
            <a:off x="1024128" y="2967788"/>
            <a:ext cx="4754880" cy="33415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hasCustomPrompt="1"/>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el estilo de texto del patrón</a:t>
            </a:r>
          </a:p>
        </p:txBody>
      </p:sp>
      <p:sp>
        <p:nvSpPr>
          <p:cNvPr id="6" name="Content Placeholder 5"/>
          <p:cNvSpPr>
            <a:spLocks noGrp="1"/>
          </p:cNvSpPr>
          <p:nvPr>
            <p:ph sz="quarter" idx="4" hasCustomPrompt="1"/>
          </p:nvPr>
        </p:nvSpPr>
        <p:spPr>
          <a:xfrm>
            <a:off x="5990888" y="2967788"/>
            <a:ext cx="4754880" cy="33415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CDF6822-583A-4FFD-A77D-E0E100D4B8C4}" type="datetimeFigureOut">
              <a:rPr lang="es-ES" smtClean="0"/>
              <a:t>07/07/2025</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065BD663-F028-4588-BDA9-0859260D94ED}"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CDF6822-583A-4FFD-A77D-E0E100D4B8C4}" type="datetimeFigureOut">
              <a:rPr lang="es-ES" smtClean="0"/>
              <a:t>07/07/2025</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065BD663-F028-4588-BDA9-0859260D94ED}"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F6822-583A-4FFD-A77D-E0E100D4B8C4}" type="datetimeFigureOut">
              <a:rPr lang="es-ES" smtClean="0"/>
              <a:t>07/07/2025</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065BD663-F028-4588-BDA9-0859260D94ED}"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hasCustomPrompt="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hasCustomPrompt="1"/>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07/07/2025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hasCustomPrompt="1"/>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07/07/2025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CDF6822-583A-4FFD-A77D-E0E100D4B8C4}" type="datetimeFigureOut">
              <a:rPr lang="es-ES" smtClean="0"/>
              <a:t>07/07/2025</a:t>
            </a:fld>
            <a:endParaRPr lang="es-E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65BD663-F028-4588-BDA9-0859260D94ED}" type="slidenum">
              <a:rPr lang="es-ES" smtClean="0"/>
              <a:t>‹Nº›</a:t>
            </a:fld>
            <a:endParaRPr lang="es-E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43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800" kern="1200">
          <a:solidFill>
            <a:schemeClr val="tx1"/>
          </a:solidFill>
          <a:latin typeface="+mn-lt"/>
          <a:ea typeface="+mn-ea"/>
          <a:cs typeface="+mn-cs"/>
        </a:defRPr>
      </a:lvl2pPr>
      <a:lvl3pPr marL="44831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6pPr>
      <a:lvl7pPr marL="106045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7pPr>
      <a:lvl8pPr marL="1216025"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8pPr>
      <a:lvl9pPr marL="136271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5.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613" y="1261533"/>
            <a:ext cx="3592763" cy="3592763"/>
          </a:xfrm>
          <a:prstGeom prst="rect">
            <a:avLst/>
          </a:prstGeom>
        </p:spPr>
      </p:pic>
      <p:sp>
        <p:nvSpPr>
          <p:cNvPr id="53" name="Rectángulo 52"/>
          <p:cNvSpPr/>
          <p:nvPr/>
        </p:nvSpPr>
        <p:spPr>
          <a:xfrm>
            <a:off x="-9087" y="5354672"/>
            <a:ext cx="4638817" cy="1049345"/>
          </a:xfrm>
          <a:prstGeom prst="rect">
            <a:avLst/>
          </a:prstGeom>
          <a:solidFill>
            <a:srgbClr val="00206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ts val="2065"/>
              </a:lnSpc>
            </a:pPr>
            <a:r>
              <a:rPr lang="en-US" sz="1600" b="1" spc="-13" dirty="0">
                <a:solidFill>
                  <a:schemeClr val="bg1"/>
                </a:solidFill>
                <a:latin typeface="Arial" panose="020B0604020202020204" pitchFamily="34" charset="0"/>
                <a:cs typeface="Arial" panose="020B0604020202020204" pitchFamily="34" charset="0"/>
              </a:rPr>
              <a:t>C</a:t>
            </a:r>
            <a:r>
              <a:rPr lang="en-US" sz="1600" b="1" spc="-13" dirty="0" smtClean="0">
                <a:solidFill>
                  <a:schemeClr val="bg1"/>
                </a:solidFill>
                <a:latin typeface="Arial" panose="020B0604020202020204" pitchFamily="34" charset="0"/>
                <a:cs typeface="Arial" panose="020B0604020202020204" pitchFamily="34" charset="0"/>
              </a:rPr>
              <a:t>entro </a:t>
            </a:r>
            <a:r>
              <a:rPr lang="en-US" sz="1600" b="1" spc="-13" dirty="0">
                <a:solidFill>
                  <a:schemeClr val="bg1"/>
                </a:solidFill>
                <a:latin typeface="Arial" panose="020B0604020202020204" pitchFamily="34" charset="0"/>
                <a:cs typeface="Arial" panose="020B0604020202020204" pitchFamily="34" charset="0"/>
              </a:rPr>
              <a:t>Municipal de Prevención Bienestar </a:t>
            </a:r>
          </a:p>
        </p:txBody>
      </p:sp>
      <p:sp>
        <p:nvSpPr>
          <p:cNvPr id="7" name="AutoShape 7"/>
          <p:cNvSpPr/>
          <p:nvPr/>
        </p:nvSpPr>
        <p:spPr>
          <a:xfrm>
            <a:off x="-33357" y="1587500"/>
            <a:ext cx="5147916" cy="0"/>
          </a:xfrm>
          <a:prstGeom prst="line">
            <a:avLst/>
          </a:prstGeom>
          <a:ln w="114300" cap="flat">
            <a:solidFill>
              <a:srgbClr val="002060"/>
            </a:solidFill>
            <a:prstDash val="solid"/>
            <a:headEnd type="none" w="sm" len="sm"/>
            <a:tailEnd type="none" w="sm" len="sm"/>
          </a:ln>
        </p:spPr>
      </p:sp>
      <p:sp>
        <p:nvSpPr>
          <p:cNvPr id="8" name="AutoShape 8"/>
          <p:cNvSpPr/>
          <p:nvPr/>
        </p:nvSpPr>
        <p:spPr>
          <a:xfrm rot="3599999">
            <a:off x="3556597" y="4213203"/>
            <a:ext cx="6107896" cy="0"/>
          </a:xfrm>
          <a:prstGeom prst="line">
            <a:avLst/>
          </a:prstGeom>
          <a:ln w="114300" cap="flat">
            <a:solidFill>
              <a:srgbClr val="002060"/>
            </a:solidFill>
            <a:prstDash val="solid"/>
            <a:headEnd type="none" w="sm" len="sm"/>
            <a:tailEnd type="none" w="sm" len="sm"/>
          </a:ln>
        </p:spPr>
      </p:sp>
      <p:sp>
        <p:nvSpPr>
          <p:cNvPr id="9" name="AutoShape 9"/>
          <p:cNvSpPr/>
          <p:nvPr/>
        </p:nvSpPr>
        <p:spPr>
          <a:xfrm rot="-3600000">
            <a:off x="6097032" y="3320738"/>
            <a:ext cx="8124963" cy="0"/>
          </a:xfrm>
          <a:prstGeom prst="line">
            <a:avLst/>
          </a:prstGeom>
          <a:ln w="114300" cap="flat">
            <a:solidFill>
              <a:srgbClr val="002060"/>
            </a:solidFill>
            <a:prstDash val="solid"/>
            <a:headEnd type="none" w="sm" len="sm"/>
            <a:tailEnd type="none" w="sm" len="sm"/>
          </a:ln>
        </p:spPr>
      </p:sp>
      <p:grpSp>
        <p:nvGrpSpPr>
          <p:cNvPr id="3" name="Grupo 2"/>
          <p:cNvGrpSpPr/>
          <p:nvPr/>
        </p:nvGrpSpPr>
        <p:grpSpPr>
          <a:xfrm>
            <a:off x="9891889" y="4525363"/>
            <a:ext cx="2331862" cy="2862285"/>
            <a:chOff x="9891889" y="4525363"/>
            <a:chExt cx="2331862" cy="2862285"/>
          </a:xfrm>
        </p:grpSpPr>
        <p:grpSp>
          <p:nvGrpSpPr>
            <p:cNvPr id="10" name="Group 10"/>
            <p:cNvGrpSpPr/>
            <p:nvPr/>
          </p:nvGrpSpPr>
          <p:grpSpPr>
            <a:xfrm>
              <a:off x="11228718" y="6044497"/>
              <a:ext cx="995033" cy="870653"/>
              <a:chOff x="0" y="0"/>
              <a:chExt cx="812800" cy="711200"/>
            </a:xfrm>
          </p:grpSpPr>
          <p:sp>
            <p:nvSpPr>
              <p:cNvPr id="11"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2"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3" name="Group 13"/>
            <p:cNvGrpSpPr/>
            <p:nvPr/>
          </p:nvGrpSpPr>
          <p:grpSpPr>
            <a:xfrm rot="-10800000">
              <a:off x="10935929" y="5687679"/>
              <a:ext cx="854720" cy="747880"/>
              <a:chOff x="0" y="0"/>
              <a:chExt cx="812800" cy="711200"/>
            </a:xfrm>
          </p:grpSpPr>
          <p:sp>
            <p:nvSpPr>
              <p:cNvPr id="14"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15"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7"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9" name="Group 19"/>
            <p:cNvGrpSpPr/>
            <p:nvPr/>
          </p:nvGrpSpPr>
          <p:grpSpPr>
            <a:xfrm>
              <a:off x="10331567" y="5530961"/>
              <a:ext cx="732844" cy="641239"/>
              <a:chOff x="0" y="0"/>
              <a:chExt cx="812800" cy="711200"/>
            </a:xfrm>
          </p:grpSpPr>
          <p:sp>
            <p:nvSpPr>
              <p:cNvPr id="20"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1"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22" name="Group 22"/>
            <p:cNvGrpSpPr/>
            <p:nvPr/>
          </p:nvGrpSpPr>
          <p:grpSpPr>
            <a:xfrm>
              <a:off x="11359812" y="4914399"/>
              <a:ext cx="732844" cy="641239"/>
              <a:chOff x="0" y="0"/>
              <a:chExt cx="812800" cy="711200"/>
            </a:xfrm>
          </p:grpSpPr>
          <p:sp>
            <p:nvSpPr>
              <p:cNvPr id="23"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4"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26"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8" name="Group 28"/>
          <p:cNvGrpSpPr/>
          <p:nvPr/>
        </p:nvGrpSpPr>
        <p:grpSpPr>
          <a:xfrm>
            <a:off x="4354059" y="6057197"/>
            <a:ext cx="569517" cy="498327"/>
            <a:chOff x="0" y="0"/>
            <a:chExt cx="812800" cy="711200"/>
          </a:xfrm>
        </p:grpSpPr>
        <p:sp>
          <p:nvSpPr>
            <p:cNvPr id="29" name="Freeform 29"/>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30" name="TextBox 30"/>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32" name="Freeform 32"/>
          <p:cNvSpPr/>
          <p:nvPr/>
        </p:nvSpPr>
        <p:spPr>
          <a:xfrm>
            <a:off x="4860076" y="5660138"/>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35" name="Freeform 35"/>
          <p:cNvSpPr/>
          <p:nvPr/>
        </p:nvSpPr>
        <p:spPr>
          <a:xfrm rot="10800000">
            <a:off x="4403904" y="5537430"/>
            <a:ext cx="732708" cy="64112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38" name="Freeform 38"/>
          <p:cNvSpPr/>
          <p:nvPr/>
        </p:nvSpPr>
        <p:spPr>
          <a:xfrm>
            <a:off x="4528430" y="5108350"/>
            <a:ext cx="420157" cy="367637"/>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41" name="Freeform 41"/>
          <p:cNvSpPr/>
          <p:nvPr/>
        </p:nvSpPr>
        <p:spPr>
          <a:xfrm rot="5400000">
            <a:off x="-648731" y="3239855"/>
            <a:ext cx="1422287" cy="161765"/>
          </a:xfrm>
          <a:custGeom>
            <a:avLst/>
            <a:gdLst/>
            <a:ahLst/>
            <a:cxnLst/>
            <a:rect l="l" t="t" r="r" b="b"/>
            <a:pathLst>
              <a:path w="561891" h="167952">
                <a:moveTo>
                  <a:pt x="0" y="0"/>
                </a:moveTo>
                <a:lnTo>
                  <a:pt x="561891" y="0"/>
                </a:lnTo>
                <a:lnTo>
                  <a:pt x="561891" y="167952"/>
                </a:lnTo>
                <a:lnTo>
                  <a:pt x="0" y="167952"/>
                </a:lnTo>
                <a:close/>
              </a:path>
            </a:pathLst>
          </a:custGeom>
          <a:solidFill>
            <a:schemeClr val="accent2"/>
          </a:solidFill>
        </p:spPr>
      </p:sp>
      <p:sp>
        <p:nvSpPr>
          <p:cNvPr id="37" name="TextBox 48"/>
          <p:cNvSpPr txBox="1"/>
          <p:nvPr/>
        </p:nvSpPr>
        <p:spPr>
          <a:xfrm>
            <a:off x="1472397" y="426879"/>
            <a:ext cx="8255312" cy="615553"/>
          </a:xfrm>
          <a:prstGeom prst="rect">
            <a:avLst/>
          </a:prstGeom>
        </p:spPr>
        <p:txBody>
          <a:bodyPr wrap="square" lIns="0" tIns="0" rIns="0" bIns="0" rtlCol="0" anchor="t">
            <a:spAutoFit/>
          </a:bodyPr>
          <a:lstStyle/>
          <a:p>
            <a:pPr algn="ctr">
              <a:lnSpc>
                <a:spcPts val="2365"/>
              </a:lnSpc>
            </a:pPr>
            <a:r>
              <a:rPr lang="en-US" sz="2135" spc="-19" dirty="0">
                <a:solidFill>
                  <a:srgbClr val="000000"/>
                </a:solidFill>
                <a:latin typeface="Arial Black" panose="020B0A04020102020204" pitchFamily="34" charset="0"/>
              </a:rPr>
              <a:t>DIRECCIÓN GENERAL DE SEGURIDAD PÚBLICA </a:t>
            </a:r>
          </a:p>
          <a:p>
            <a:pPr algn="ctr">
              <a:lnSpc>
                <a:spcPts val="2365"/>
              </a:lnSpc>
            </a:pPr>
            <a:r>
              <a:rPr lang="en-US" sz="2135" spc="-19" dirty="0">
                <a:solidFill>
                  <a:srgbClr val="000000"/>
                </a:solidFill>
                <a:latin typeface="Arial Black" panose="020B0A04020102020204" pitchFamily="34" charset="0"/>
              </a:rPr>
              <a:t>Y TRÁNSITO MUNICIPAL</a:t>
            </a:r>
          </a:p>
        </p:txBody>
      </p:sp>
      <p:sp>
        <p:nvSpPr>
          <p:cNvPr id="2" name="CuadroTexto 1"/>
          <p:cNvSpPr txBox="1"/>
          <p:nvPr/>
        </p:nvSpPr>
        <p:spPr>
          <a:xfrm>
            <a:off x="209853" y="2630699"/>
            <a:ext cx="5249007" cy="1569660"/>
          </a:xfrm>
          <a:prstGeom prst="rect">
            <a:avLst/>
          </a:prstGeom>
          <a:noFill/>
        </p:spPr>
        <p:txBody>
          <a:bodyPr wrap="square" rtlCol="0">
            <a:spAutoFit/>
          </a:bodyPr>
          <a:lstStyle/>
          <a:p>
            <a:pPr algn="ctr"/>
            <a:r>
              <a:rPr lang="es-ES" sz="2400" dirty="0">
                <a:latin typeface="Arial Black" panose="020B0A04020102020204" pitchFamily="34" charset="0"/>
              </a:rPr>
              <a:t>Resultados de Acciones de la Subdirección de Prevención del Delito con la Participación Ciudadana</a:t>
            </a:r>
            <a:endParaRPr lang="es-MX" sz="2400" dirty="0">
              <a:latin typeface="Arial" panose="020B0604020202020204" pitchFamily="34" charset="0"/>
              <a:cs typeface="Arial" panose="020B0604020202020204" pitchFamily="34" charset="0"/>
            </a:endParaRPr>
          </a:p>
        </p:txBody>
      </p:sp>
      <p:pic>
        <p:nvPicPr>
          <p:cNvPr id="33" name="Gráfico 4"/>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209853" y="93086"/>
            <a:ext cx="1407852" cy="134290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p:nvPr/>
        </p:nvSpPr>
        <p:spPr>
          <a:xfrm>
            <a:off x="781005" y="1455958"/>
            <a:ext cx="10506804" cy="926542"/>
          </a:xfrm>
          <a:prstGeom prst="rect">
            <a:avLst/>
          </a:prstGeom>
          <a:noFill/>
        </p:spPr>
        <p:txBody>
          <a:bodyPr>
            <a:no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lnSpc>
                <a:spcPct val="120000"/>
              </a:lnSpc>
            </a:pPr>
            <a:r>
              <a:rPr lang="es-MX" sz="2000" b="1" dirty="0">
                <a:solidFill>
                  <a:srgbClr val="002060"/>
                </a:solidFill>
                <a:latin typeface="Arial Black" panose="020B0A04020102020204" pitchFamily="34" charset="0"/>
              </a:rPr>
              <a:t>Introducción</a:t>
            </a:r>
            <a:endParaRPr lang="es-ES" sz="2000" dirty="0"/>
          </a:p>
        </p:txBody>
      </p:sp>
      <p:grpSp>
        <p:nvGrpSpPr>
          <p:cNvPr id="9" name="Grupo 8"/>
          <p:cNvGrpSpPr/>
          <p:nvPr/>
        </p:nvGrpSpPr>
        <p:grpSpPr>
          <a:xfrm>
            <a:off x="9891889" y="4525363"/>
            <a:ext cx="2331862" cy="2862285"/>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sp>
        <p:nvSpPr>
          <p:cNvPr id="26" name="Pergamino horizontal 25"/>
          <p:cNvSpPr/>
          <p:nvPr/>
        </p:nvSpPr>
        <p:spPr>
          <a:xfrm>
            <a:off x="781005" y="200450"/>
            <a:ext cx="6495068" cy="818822"/>
          </a:xfrm>
          <a:prstGeom prst="horizontalScroll">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4" name="AutoShape 6"/>
          <p:cNvSpPr/>
          <p:nvPr/>
        </p:nvSpPr>
        <p:spPr>
          <a:xfrm>
            <a:off x="94268" y="80073"/>
            <a:ext cx="948325" cy="1059577"/>
          </a:xfrm>
          <a:prstGeom prst="rect">
            <a:avLst/>
          </a:prstGeom>
          <a:solidFill>
            <a:srgbClr val="002060"/>
          </a:solid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p:spPr>
        <p:txBody>
          <a:bodyPr wrap="none">
            <a:spAutoFit/>
          </a:bodyPr>
          <a:lstStyle/>
          <a:p>
            <a:r>
              <a:rPr lang="es-ES" b="1" dirty="0">
                <a:solidFill>
                  <a:schemeClr val="bg1"/>
                </a:solidFill>
                <a:latin typeface="Arial Black" panose="020B0A04020102020204" pitchFamily="34" charset="0"/>
              </a:rPr>
              <a:t>PREVENCIÓN DEL DELITO</a:t>
            </a:r>
          </a:p>
        </p:txBody>
      </p:sp>
      <p:sp>
        <p:nvSpPr>
          <p:cNvPr id="29" name="Marcador de contenido 4"/>
          <p:cNvSpPr txBox="1"/>
          <p:nvPr/>
        </p:nvSpPr>
        <p:spPr>
          <a:xfrm>
            <a:off x="902785" y="2382500"/>
            <a:ext cx="9899594" cy="3542311"/>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43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800" kern="1200">
                <a:solidFill>
                  <a:schemeClr val="tx1"/>
                </a:solidFill>
                <a:latin typeface="+mn-lt"/>
                <a:ea typeface="+mn-ea"/>
                <a:cs typeface="+mn-cs"/>
              </a:defRPr>
            </a:lvl2pPr>
            <a:lvl3pPr marL="44831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6pPr>
            <a:lvl7pPr marL="106045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7pPr>
            <a:lvl8pPr marL="1216025"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8pPr>
            <a:lvl9pPr marL="136271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400" kern="1200">
                <a:solidFill>
                  <a:schemeClr val="tx1"/>
                </a:solidFill>
                <a:latin typeface="+mn-lt"/>
                <a:ea typeface="+mn-ea"/>
                <a:cs typeface="+mn-cs"/>
              </a:defRPr>
            </a:lvl9pPr>
          </a:lstStyle>
          <a:p>
            <a:pPr marL="0" indent="0" algn="just">
              <a:lnSpc>
                <a:spcPct val="100000"/>
              </a:lnSpc>
              <a:buNone/>
            </a:pPr>
            <a:r>
              <a:rPr lang="es-MX" sz="1600" dirty="0">
                <a:latin typeface="Arial" panose="020B0604020202020204" pitchFamily="34" charset="0"/>
                <a:ea typeface="Calibri" panose="020F0502020204030204" pitchFamily="34" charset="0"/>
                <a:cs typeface="Arial" panose="020B0604020202020204" pitchFamily="34" charset="0"/>
              </a:rPr>
              <a:t>Una de las prioridades del Gobierno Municipal es realizar trabajos coordinados con diversas instituciones de prevención y las direcciones que integran el H. Ayuntamiento, a través de acciones orientadas a fortalecer la Seguridad Pública del municipio, de tal forma que se logre mejorar la paz y un sólido estado de derecho; el H. Ayuntamiento a través de la Dirección General de Seguridad Pública, trabaja para ello en líneas de acción que permitan una intervención efectiva en prevención y control del delito en los sectores con mayor incidencia del municipio de Othón P. Blanco, motivo por el cual la Subdirección de Prevención del Delito con la Participación Ciudadana es el área encargada de analizar y estudiar las conductas antisociales de manera temprana a nivel comunidad, </a:t>
            </a:r>
            <a:r>
              <a:rPr lang="es-MX" sz="1600" dirty="0">
                <a:latin typeface="Arial" panose="020B0604020202020204" pitchFamily="34" charset="0"/>
                <a:cs typeface="Arial" panose="020B0604020202020204" pitchFamily="34" charset="0"/>
              </a:rPr>
              <a:t>generado en el “Centro Municipal de Prevención y Bienestar” acciones orientadas a la prevención del delito como pláticas, talleres, actividades lúdicas por mencionar algunas. </a:t>
            </a:r>
            <a:endParaRPr lang="es-ES" sz="1600" dirty="0">
              <a:latin typeface="Arial" panose="020B0604020202020204" pitchFamily="34" charset="0"/>
              <a:cs typeface="Arial" panose="020B0604020202020204" pitchFamily="34" charset="0"/>
            </a:endParaRPr>
          </a:p>
        </p:txBody>
      </p:sp>
      <p:pic>
        <p:nvPicPr>
          <p:cNvPr id="30" name="Imagen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pic>
        <p:nvPicPr>
          <p:cNvPr id="25" name="Gráfico 4"/>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9746857" y="151007"/>
            <a:ext cx="898432" cy="85698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927958" y="1260027"/>
            <a:ext cx="6044896" cy="694322"/>
          </a:xfrm>
        </p:spPr>
        <p:txBody>
          <a:bodyPr>
            <a:normAutofit/>
          </a:bodyPr>
          <a:lstStyle/>
          <a:p>
            <a:pPr algn="ctr"/>
            <a:r>
              <a:rPr lang="es-ES" sz="2000" b="1" dirty="0">
                <a:solidFill>
                  <a:srgbClr val="002060"/>
                </a:solidFill>
                <a:latin typeface="Arial Black" panose="020B0A04020102020204" pitchFamily="34" charset="0"/>
              </a:rPr>
              <a:t>Programa “PROXIMIDAD SOCIAL”</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927958" y="2167576"/>
            <a:ext cx="6495069" cy="3909989"/>
          </a:xfrm>
        </p:spPr>
        <p:txBody>
          <a:bodyPr>
            <a:noAutofit/>
          </a:bodyPr>
          <a:lstStyle/>
          <a:p>
            <a:pPr marL="0" lvl="0" indent="0" algn="just">
              <a:lnSpc>
                <a:spcPct val="120000"/>
              </a:lnSpc>
              <a:buClr>
                <a:srgbClr val="1CADE4"/>
              </a:buClr>
              <a:buNone/>
            </a:pPr>
            <a:r>
              <a:rPr lang="es-ES_tradnl" sz="1600" b="1" dirty="0">
                <a:solidFill>
                  <a:prstClr val="black"/>
                </a:solidFill>
                <a:latin typeface="Arial" panose="020B0604020202020204" pitchFamily="34" charset="0"/>
                <a:cs typeface="Arial" panose="020B0604020202020204" pitchFamily="34" charset="0"/>
              </a:rPr>
              <a:t>Subprograma: </a:t>
            </a:r>
            <a:r>
              <a:rPr lang="es-ES_tradnl" sz="1600" b="1" dirty="0" smtClean="0">
                <a:solidFill>
                  <a:prstClr val="black"/>
                </a:solidFill>
                <a:latin typeface="Arial" panose="020B0604020202020204" pitchFamily="34" charset="0"/>
                <a:cs typeface="Arial" panose="020B0604020202020204" pitchFamily="34" charset="0"/>
              </a:rPr>
              <a:t>Policía Orientada a la Solución de Problemas </a:t>
            </a:r>
            <a:r>
              <a:rPr lang="es-MX" sz="1600" b="1" dirty="0" smtClean="0">
                <a:solidFill>
                  <a:prstClr val="black"/>
                </a:solidFill>
                <a:latin typeface="Arial" panose="020B0604020202020204" pitchFamily="34" charset="0"/>
                <a:cs typeface="Arial" panose="020B0604020202020204" pitchFamily="34" charset="0"/>
              </a:rPr>
              <a:t>(Modelo POP)</a:t>
            </a:r>
          </a:p>
          <a:p>
            <a:pPr marL="0" lvl="0" indent="0" algn="just">
              <a:lnSpc>
                <a:spcPct val="100000"/>
              </a:lnSpc>
              <a:buClr>
                <a:srgbClr val="1CADE4"/>
              </a:buClr>
              <a:buNone/>
            </a:pPr>
            <a:r>
              <a:rPr lang="es-ES" sz="1600" b="1" dirty="0" smtClean="0">
                <a:solidFill>
                  <a:prstClr val="black"/>
                </a:solidFill>
                <a:latin typeface="Arial" panose="020B0604020202020204" pitchFamily="34" charset="0"/>
                <a:cs typeface="Arial" panose="020B0604020202020204" pitchFamily="34" charset="0"/>
              </a:rPr>
              <a:t>Objetivo: </a:t>
            </a:r>
            <a:r>
              <a:rPr lang="es-MX" sz="1600" dirty="0">
                <a:latin typeface="Arial" panose="020B0604020202020204" pitchFamily="34" charset="0"/>
                <a:ea typeface="Calibri" panose="020F0502020204030204" pitchFamily="34" charset="0"/>
                <a:cs typeface="Arial" panose="020B0604020202020204" pitchFamily="34" charset="0"/>
              </a:rPr>
              <a:t>Generar un canal de comunicación con la ciudadanía que permita la solución asertiva de conflictos a través de la intervención </a:t>
            </a:r>
            <a:r>
              <a:rPr lang="es-MX" sz="1600" i="1" dirty="0">
                <a:latin typeface="Arial" panose="020B0604020202020204" pitchFamily="34" charset="0"/>
                <a:ea typeface="Calibri" panose="020F0502020204030204" pitchFamily="34" charset="0"/>
                <a:cs typeface="Arial" panose="020B0604020202020204" pitchFamily="34" charset="0"/>
              </a:rPr>
              <a:t>policial in situ</a:t>
            </a:r>
            <a:r>
              <a:rPr lang="es-MX" sz="1600" dirty="0">
                <a:latin typeface="Arial" panose="020B0604020202020204" pitchFamily="34" charset="0"/>
                <a:ea typeface="Calibri" panose="020F0502020204030204" pitchFamily="34" charset="0"/>
                <a:cs typeface="Arial" panose="020B0604020202020204" pitchFamily="34" charset="0"/>
              </a:rPr>
              <a:t>, desactivando el conflicto en el lugar de ocurrencia e impidiendo escale a otro nivel, estableciendo medidas para una adecuada convivencia comunitaria, o bien, canalizar a los actores  ante el juzgado cívico. </a:t>
            </a:r>
          </a:p>
          <a:p>
            <a:pPr marL="0" lvl="0" indent="0" algn="just">
              <a:lnSpc>
                <a:spcPct val="120000"/>
              </a:lnSpc>
              <a:buClr>
                <a:srgbClr val="1CADE4"/>
              </a:buClr>
              <a:buNone/>
            </a:pPr>
            <a:r>
              <a:rPr lang="es-ES_tradnl" sz="1600" b="1" dirty="0" smtClean="0">
                <a:solidFill>
                  <a:prstClr val="black"/>
                </a:solidFill>
                <a:latin typeface="Arial" panose="020B0604020202020204" pitchFamily="34" charset="0"/>
                <a:cs typeface="Arial" panose="020B0604020202020204" pitchFamily="34" charset="0"/>
              </a:rPr>
              <a:t>Subprograma: Negocio seguro</a:t>
            </a:r>
          </a:p>
          <a:p>
            <a:pPr marL="0" indent="0" algn="just">
              <a:lnSpc>
                <a:spcPct val="100000"/>
              </a:lnSpc>
              <a:spcAft>
                <a:spcPts val="800"/>
              </a:spcAft>
              <a:buNone/>
            </a:pPr>
            <a:r>
              <a:rPr lang="es-ES" sz="1600" b="1" dirty="0" smtClean="0">
                <a:solidFill>
                  <a:prstClr val="black"/>
                </a:solidFill>
                <a:latin typeface="Arial" panose="020B0604020202020204" pitchFamily="34" charset="0"/>
                <a:cs typeface="Arial" panose="020B0604020202020204" pitchFamily="34" charset="0"/>
              </a:rPr>
              <a:t>Objetivo: </a:t>
            </a:r>
            <a:r>
              <a:rPr lang="es-MX" sz="1600" dirty="0" smtClean="0">
                <a:latin typeface="Arial" panose="020B0604020202020204" pitchFamily="34" charset="0"/>
                <a:ea typeface="Calibri" panose="020F0502020204030204" pitchFamily="34" charset="0"/>
                <a:cs typeface="Arial" panose="020B0604020202020204" pitchFamily="34" charset="0"/>
              </a:rPr>
              <a:t>Generar </a:t>
            </a:r>
            <a:r>
              <a:rPr lang="es-MX" sz="1600" dirty="0">
                <a:latin typeface="Arial" panose="020B0604020202020204" pitchFamily="34" charset="0"/>
                <a:ea typeface="Calibri" panose="020F0502020204030204" pitchFamily="34" charset="0"/>
                <a:cs typeface="Arial" panose="020B0604020202020204" pitchFamily="34" charset="0"/>
              </a:rPr>
              <a:t>un vínculo proactivo que permita identificar y resolver causas que afectan la seguridad de los negocios, implementando una adecuada gestión policial orientada a  prevenir la violencia y la delincuencia, mediante una constante interrelación con comerciantes y empresarios.</a:t>
            </a:r>
          </a:p>
          <a:p>
            <a:pPr marL="0" lvl="0" indent="0" algn="just">
              <a:lnSpc>
                <a:spcPct val="120000"/>
              </a:lnSpc>
              <a:buClr>
                <a:srgbClr val="1CADE4"/>
              </a:buClr>
              <a:buNone/>
            </a:pPr>
            <a:endParaRPr lang="es-ES_tradnl" sz="1600" b="1" dirty="0">
              <a:solidFill>
                <a:prstClr val="black"/>
              </a:solidFill>
              <a:latin typeface="Arial" panose="020B0604020202020204" pitchFamily="34" charset="0"/>
              <a:cs typeface="Arial" panose="020B0604020202020204" pitchFamily="34" charset="0"/>
            </a:endParaRPr>
          </a:p>
        </p:txBody>
      </p:sp>
      <p:graphicFrame>
        <p:nvGraphicFramePr>
          <p:cNvPr id="7" name="Marcador de contenido 6"/>
          <p:cNvGraphicFramePr>
            <a:graphicFrameLocks noGrp="1"/>
          </p:cNvGraphicFramePr>
          <p:nvPr>
            <p:ph sz="half" idx="4294967295"/>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4" name="Rectángulo 3"/>
          <p:cNvSpPr/>
          <p:nvPr/>
        </p:nvSpPr>
        <p:spPr>
          <a:xfrm>
            <a:off x="7714212" y="5329184"/>
            <a:ext cx="3845710" cy="607695"/>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2°</a:t>
            </a:r>
            <a:r>
              <a:rPr lang="es-ES" sz="1400" b="1"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trimestre</a:t>
            </a:r>
            <a:r>
              <a:rPr lang="es-ES" sz="1400" dirty="0">
                <a:solidFill>
                  <a:prstClr val="black"/>
                </a:solidFill>
                <a:latin typeface="Arial" panose="020B0604020202020204" pitchFamily="34" charset="0"/>
                <a:cs typeface="Arial" panose="020B0604020202020204" pitchFamily="34" charset="0"/>
              </a:rPr>
              <a:t> de Abril</a:t>
            </a:r>
            <a:r>
              <a:rPr lang="es-ES" sz="1400" dirty="0" smtClean="0">
                <a:solidFill>
                  <a:prstClr val="black"/>
                </a:solidFill>
                <a:latin typeface="Arial" panose="020B0604020202020204" pitchFamily="34" charset="0"/>
                <a:cs typeface="Arial" panose="020B0604020202020204" pitchFamily="34" charset="0"/>
              </a:rPr>
              <a:t> </a:t>
            </a:r>
            <a:r>
              <a:rPr lang="es-ES" sz="1400" dirty="0">
                <a:solidFill>
                  <a:prstClr val="black"/>
                </a:solidFill>
                <a:latin typeface="Arial" panose="020B0604020202020204" pitchFamily="34" charset="0"/>
                <a:cs typeface="Arial" panose="020B0604020202020204" pitchFamily="34" charset="0"/>
              </a:rPr>
              <a:t>a Junio</a:t>
            </a:r>
            <a:r>
              <a:rPr lang="es-ES" sz="1400" dirty="0" smtClean="0">
                <a:solidFill>
                  <a:prstClr val="black"/>
                </a:solidFill>
                <a:latin typeface="Arial" panose="020B0604020202020204" pitchFamily="34" charset="0"/>
                <a:cs typeface="Arial" panose="020B0604020202020204" pitchFamily="34" charset="0"/>
              </a:rPr>
              <a:t> </a:t>
            </a:r>
            <a:r>
              <a:rPr lang="es-ES" sz="1400" dirty="0">
                <a:solidFill>
                  <a:prstClr val="black"/>
                </a:solidFill>
                <a:latin typeface="Arial" panose="020B0604020202020204" pitchFamily="34" charset="0"/>
                <a:cs typeface="Arial" panose="020B0604020202020204" pitchFamily="34" charset="0"/>
              </a:rPr>
              <a:t>se han realizado un total de </a:t>
            </a:r>
            <a:r>
              <a:rPr lang="es-ES" sz="1400" b="1" dirty="0">
                <a:solidFill>
                  <a:prstClr val="black"/>
                </a:solidFill>
                <a:latin typeface="Arial" panose="020B0604020202020204" pitchFamily="34" charset="0"/>
                <a:cs typeface="Arial" panose="020B0604020202020204" pitchFamily="34" charset="0"/>
              </a:rPr>
              <a:t>4</a:t>
            </a:r>
            <a:r>
              <a:rPr lang="es-ES" sz="1400" b="1" dirty="0" smtClean="0">
                <a:solidFill>
                  <a:prstClr val="black"/>
                </a:solidFill>
                <a:latin typeface="Arial" panose="020B0604020202020204" pitchFamily="34" charset="0"/>
                <a:cs typeface="Arial" panose="020B0604020202020204" pitchFamily="34" charset="0"/>
              </a:rPr>
              <a:t>2 </a:t>
            </a:r>
            <a:r>
              <a:rPr lang="es-ES" sz="1400" b="1" dirty="0" smtClean="0">
                <a:solidFill>
                  <a:prstClr val="black"/>
                </a:solidFill>
                <a:latin typeface="Arial" panose="020B0604020202020204" pitchFamily="34" charset="0"/>
                <a:cs typeface="Arial" panose="020B0604020202020204" pitchFamily="34" charset="0"/>
              </a:rPr>
              <a:t>acciones</a:t>
            </a:r>
            <a:r>
              <a:rPr lang="es-ES" sz="1400" dirty="0">
                <a:solidFill>
                  <a:prstClr val="black"/>
                </a:solidFill>
                <a:latin typeface="Arial" panose="020B0604020202020204" pitchFamily="34" charset="0"/>
                <a:cs typeface="Arial" panose="020B0604020202020204" pitchFamily="34" charset="0"/>
              </a:rPr>
              <a:t>.</a:t>
            </a:r>
          </a:p>
        </p:txBody>
      </p:sp>
      <p:graphicFrame>
        <p:nvGraphicFramePr>
          <p:cNvPr id="28" name="17 Gráfico"/>
          <p:cNvGraphicFramePr/>
          <p:nvPr/>
        </p:nvGraphicFramePr>
        <p:xfrm>
          <a:off x="7981715" y="1393496"/>
          <a:ext cx="3479951" cy="1097651"/>
        </p:xfrm>
        <a:graphic>
          <a:graphicData uri="http://schemas.openxmlformats.org/drawingml/2006/chart">
            <c:chart xmlns:c="http://schemas.openxmlformats.org/drawingml/2006/chart" xmlns:r="http://schemas.openxmlformats.org/officeDocument/2006/relationships" r:id="rId4"/>
          </a:graphicData>
        </a:graphic>
      </p:graphicFrame>
      <p:pic>
        <p:nvPicPr>
          <p:cNvPr id="31" name="Gráfico 4"/>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9746857" y="151007"/>
            <a:ext cx="898432" cy="85698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780279" y="1361964"/>
            <a:ext cx="6796982" cy="694322"/>
          </a:xfrm>
        </p:spPr>
        <p:txBody>
          <a:bodyPr>
            <a:noAutofit/>
          </a:bodyPr>
          <a:lstStyle/>
          <a:p>
            <a:pPr algn="ctr"/>
            <a:r>
              <a:rPr lang="es-ES" sz="2000" b="1" dirty="0">
                <a:solidFill>
                  <a:srgbClr val="002060"/>
                </a:solidFill>
                <a:latin typeface="Arial Black" panose="020B0A04020102020204" pitchFamily="34" charset="0"/>
              </a:rPr>
              <a:t>Programa </a:t>
            </a:r>
            <a:r>
              <a:rPr lang="es-MX" sz="2000" b="1" dirty="0">
                <a:solidFill>
                  <a:srgbClr val="002060"/>
                </a:solidFill>
                <a:latin typeface="Arial Black" panose="020B0A04020102020204" pitchFamily="34" charset="0"/>
              </a:rPr>
              <a:t>“Seguridad y Prevención en Niñas, Niños y Adolescentes”</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781005" y="2332228"/>
            <a:ext cx="6391802" cy="3666500"/>
          </a:xfrm>
        </p:spPr>
        <p:txBody>
          <a:bodyPr>
            <a:noAutofit/>
          </a:bodyPr>
          <a:lstStyle/>
          <a:p>
            <a:pPr marL="0" lvl="0" indent="0" algn="just">
              <a:lnSpc>
                <a:spcPct val="100000"/>
              </a:lnSpc>
              <a:buClr>
                <a:srgbClr val="1CADE4"/>
              </a:buClr>
              <a:buNone/>
            </a:pPr>
            <a:r>
              <a:rPr lang="es-ES_tradnl" sz="1600" b="1" dirty="0">
                <a:solidFill>
                  <a:prstClr val="black"/>
                </a:solidFill>
                <a:latin typeface="Arial" panose="020B0604020202020204" pitchFamily="34" charset="0"/>
                <a:cs typeface="Arial" panose="020B0604020202020204" pitchFamily="34" charset="0"/>
              </a:rPr>
              <a:t>Subprograma: Escuela segura</a:t>
            </a:r>
          </a:p>
          <a:p>
            <a:pPr marL="0" indent="0" algn="just">
              <a:lnSpc>
                <a:spcPct val="100000"/>
              </a:lnSpc>
              <a:spcAft>
                <a:spcPts val="800"/>
              </a:spcAft>
              <a:buNone/>
            </a:pPr>
            <a:r>
              <a:rPr lang="es-ES" sz="1600" b="1" dirty="0" smtClean="0">
                <a:solidFill>
                  <a:prstClr val="black"/>
                </a:solidFill>
                <a:latin typeface="Arial" panose="020B0604020202020204" pitchFamily="34" charset="0"/>
                <a:cs typeface="Arial" panose="020B0604020202020204" pitchFamily="34" charset="0"/>
              </a:rPr>
              <a:t>Objetivo: </a:t>
            </a:r>
            <a:r>
              <a:rPr lang="es-MX" sz="1600" dirty="0" smtClean="0">
                <a:latin typeface="Arial" panose="020B0604020202020204" pitchFamily="34" charset="0"/>
                <a:ea typeface="Calibri" panose="020F0502020204030204" pitchFamily="34" charset="0"/>
                <a:cs typeface="Arial" panose="020B0604020202020204" pitchFamily="34" charset="0"/>
              </a:rPr>
              <a:t>Generar </a:t>
            </a:r>
            <a:r>
              <a:rPr lang="es-MX" sz="1600" dirty="0">
                <a:latin typeface="Arial" panose="020B0604020202020204" pitchFamily="34" charset="0"/>
                <a:ea typeface="Calibri" panose="020F0502020204030204" pitchFamily="34" charset="0"/>
                <a:cs typeface="Arial" panose="020B0604020202020204" pitchFamily="34" charset="0"/>
              </a:rPr>
              <a:t>un vínculo proactivo que permita identificar y resolver causas que afectan la seguridad de las escuelas, implementando una adecuada gestión policial orientada a  prevenir la violencia y la delincuencia, mediante una constante interrelación con las autoridades educativas. </a:t>
            </a:r>
          </a:p>
          <a:p>
            <a:pPr marL="0" indent="0" algn="just">
              <a:lnSpc>
                <a:spcPct val="100000"/>
              </a:lnSpc>
              <a:buClr>
                <a:srgbClr val="1CADE4"/>
              </a:buClr>
              <a:buNone/>
            </a:pPr>
            <a:r>
              <a:rPr lang="es-ES_tradnl" sz="1600" b="1" dirty="0" smtClean="0">
                <a:solidFill>
                  <a:prstClr val="black"/>
                </a:solidFill>
                <a:latin typeface="Arial" panose="020B0604020202020204" pitchFamily="34" charset="0"/>
                <a:cs typeface="Arial" panose="020B0604020202020204" pitchFamily="34" charset="0"/>
              </a:rPr>
              <a:t>Subprograma</a:t>
            </a:r>
            <a:r>
              <a:rPr lang="es-ES_tradnl" sz="1600" b="1" dirty="0">
                <a:solidFill>
                  <a:prstClr val="black"/>
                </a:solidFill>
                <a:latin typeface="Arial" panose="020B0604020202020204" pitchFamily="34" charset="0"/>
                <a:cs typeface="Arial" panose="020B0604020202020204" pitchFamily="34" charset="0"/>
              </a:rPr>
              <a:t>: </a:t>
            </a:r>
            <a:r>
              <a:rPr lang="es-MX" sz="1600" b="1" dirty="0">
                <a:latin typeface="Arial" panose="020B0604020202020204" pitchFamily="34" charset="0"/>
                <a:cs typeface="Arial" panose="020B0604020202020204" pitchFamily="34" charset="0"/>
              </a:rPr>
              <a:t>Jugando, cantando y aprendiendo con </a:t>
            </a:r>
            <a:r>
              <a:rPr lang="es-MX" sz="1600" b="1" dirty="0" err="1">
                <a:latin typeface="Arial" panose="020B0604020202020204" pitchFamily="34" charset="0"/>
                <a:cs typeface="Arial" panose="020B0604020202020204" pitchFamily="34" charset="0"/>
              </a:rPr>
              <a:t>Policarpio</a:t>
            </a:r>
            <a:r>
              <a:rPr lang="es-MX" sz="1600" b="1" dirty="0">
                <a:latin typeface="Arial" panose="020B0604020202020204" pitchFamily="34" charset="0"/>
                <a:cs typeface="Arial" panose="020B0604020202020204" pitchFamily="34" charset="0"/>
              </a:rPr>
              <a:t> y sus amigos </a:t>
            </a:r>
            <a:endParaRPr lang="es-MX" sz="1600" b="1" dirty="0">
              <a:solidFill>
                <a:prstClr val="black"/>
              </a:solidFill>
              <a:latin typeface="Arial" panose="020B0604020202020204" pitchFamily="34" charset="0"/>
              <a:cs typeface="Arial" panose="020B0604020202020204" pitchFamily="34" charset="0"/>
            </a:endParaRPr>
          </a:p>
          <a:p>
            <a:pPr marL="0" lvl="0" indent="0" algn="just">
              <a:lnSpc>
                <a:spcPct val="100000"/>
              </a:lnSpc>
              <a:spcAft>
                <a:spcPts val="1800"/>
              </a:spcAft>
              <a:buClr>
                <a:srgbClr val="1CADE4"/>
              </a:buClr>
              <a:buNone/>
            </a:pPr>
            <a:r>
              <a:rPr lang="es-ES" sz="1600" b="1" dirty="0">
                <a:solidFill>
                  <a:prstClr val="black"/>
                </a:solidFill>
                <a:latin typeface="Arial" panose="020B0604020202020204" pitchFamily="34" charset="0"/>
                <a:cs typeface="Arial" panose="020B0604020202020204" pitchFamily="34" charset="0"/>
              </a:rPr>
              <a:t>Objetivo: </a:t>
            </a:r>
            <a:r>
              <a:rPr lang="es-ES" sz="1600" dirty="0">
                <a:solidFill>
                  <a:srgbClr val="000000"/>
                </a:solidFill>
                <a:latin typeface="Arial" panose="020B0604020202020204" pitchFamily="34" charset="0"/>
                <a:ea typeface="Times New Roman" panose="02020603050405020304" pitchFamily="18" charset="0"/>
              </a:rPr>
              <a:t>Brindar a niñas, niños y adolescentes, herramientas que les permitan fortalecer  habilidades socioemocionales o habilidades para la vida  desde dos dimensiones,  la individual (aprender ser) y la social (aprender a vivir juntos), a través de actividades lúdicas con el fin de prevenir conductas antisociales. </a:t>
            </a:r>
            <a:endParaRPr lang="es-MX" sz="1600" dirty="0">
              <a:solidFill>
                <a:prstClr val="black"/>
              </a:solidFill>
              <a:latin typeface="Arial" panose="020B0604020202020204" pitchFamily="34" charset="0"/>
              <a:cs typeface="Arial" panose="020B0604020202020204" pitchFamily="34" charset="0"/>
            </a:endParaRPr>
          </a:p>
        </p:txBody>
      </p:sp>
      <p:graphicFrame>
        <p:nvGraphicFramePr>
          <p:cNvPr id="7" name="Marcador de contenido 6"/>
          <p:cNvGraphicFramePr>
            <a:graphicFrameLocks noGrp="1"/>
          </p:cNvGraphicFramePr>
          <p:nvPr>
            <p:ph sz="half" idx="4294967295"/>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4" name="Rectángulo 3"/>
          <p:cNvSpPr/>
          <p:nvPr/>
        </p:nvSpPr>
        <p:spPr>
          <a:xfrm>
            <a:off x="7714212" y="5329184"/>
            <a:ext cx="3845710" cy="607695"/>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2°</a:t>
            </a:r>
            <a:r>
              <a:rPr lang="es-ES" sz="1400" b="1"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trimestre</a:t>
            </a:r>
            <a:r>
              <a:rPr lang="es-ES" sz="1400" dirty="0">
                <a:solidFill>
                  <a:prstClr val="black"/>
                </a:solidFill>
                <a:latin typeface="Arial" panose="020B0604020202020204" pitchFamily="34" charset="0"/>
                <a:cs typeface="Arial" panose="020B0604020202020204" pitchFamily="34" charset="0"/>
              </a:rPr>
              <a:t> de Abril</a:t>
            </a:r>
            <a:r>
              <a:rPr lang="es-ES" sz="1400" dirty="0" smtClean="0">
                <a:solidFill>
                  <a:prstClr val="black"/>
                </a:solidFill>
                <a:latin typeface="Arial" panose="020B0604020202020204" pitchFamily="34" charset="0"/>
                <a:cs typeface="Arial" panose="020B0604020202020204" pitchFamily="34" charset="0"/>
              </a:rPr>
              <a:t> </a:t>
            </a:r>
            <a:r>
              <a:rPr lang="es-ES" sz="1400" dirty="0">
                <a:solidFill>
                  <a:prstClr val="black"/>
                </a:solidFill>
                <a:latin typeface="Arial" panose="020B0604020202020204" pitchFamily="34" charset="0"/>
                <a:cs typeface="Arial" panose="020B0604020202020204" pitchFamily="34" charset="0"/>
              </a:rPr>
              <a:t>a Junio</a:t>
            </a:r>
            <a:r>
              <a:rPr lang="es-ES" sz="1400" dirty="0" smtClean="0">
                <a:solidFill>
                  <a:prstClr val="black"/>
                </a:solidFill>
                <a:latin typeface="Arial" panose="020B0604020202020204" pitchFamily="34" charset="0"/>
                <a:cs typeface="Arial" panose="020B0604020202020204" pitchFamily="34" charset="0"/>
              </a:rPr>
              <a:t>, </a:t>
            </a:r>
            <a:r>
              <a:rPr lang="es-ES" sz="1400" dirty="0">
                <a:solidFill>
                  <a:prstClr val="black"/>
                </a:solidFill>
                <a:latin typeface="Arial" panose="020B0604020202020204" pitchFamily="34" charset="0"/>
                <a:cs typeface="Arial" panose="020B0604020202020204" pitchFamily="34" charset="0"/>
              </a:rPr>
              <a:t>se han realizado un total de </a:t>
            </a:r>
            <a:r>
              <a:rPr lang="es-ES" sz="1400" b="1" dirty="0">
                <a:solidFill>
                  <a:prstClr val="black"/>
                </a:solidFill>
                <a:latin typeface="Arial" panose="020B0604020202020204" pitchFamily="34" charset="0"/>
                <a:cs typeface="Arial" panose="020B0604020202020204" pitchFamily="34" charset="0"/>
              </a:rPr>
              <a:t> </a:t>
            </a:r>
            <a:r>
              <a:rPr lang="es-ES" sz="1400" b="1" dirty="0" smtClean="0">
                <a:solidFill>
                  <a:prstClr val="black"/>
                </a:solidFill>
                <a:latin typeface="Arial" panose="020B0604020202020204" pitchFamily="34" charset="0"/>
                <a:cs typeface="Arial" panose="020B0604020202020204" pitchFamily="34" charset="0"/>
              </a:rPr>
              <a:t>61 acciones</a:t>
            </a:r>
            <a:r>
              <a:rPr lang="es-ES" sz="1400" dirty="0">
                <a:solidFill>
                  <a:prstClr val="black"/>
                </a:solidFill>
                <a:latin typeface="Arial" panose="020B0604020202020204" pitchFamily="34" charset="0"/>
                <a:cs typeface="Arial" panose="020B0604020202020204" pitchFamily="34" charset="0"/>
              </a:rPr>
              <a:t>.</a:t>
            </a:r>
          </a:p>
        </p:txBody>
      </p:sp>
      <p:graphicFrame>
        <p:nvGraphicFramePr>
          <p:cNvPr id="28" name="17 Gráfico"/>
          <p:cNvGraphicFramePr/>
          <p:nvPr/>
        </p:nvGraphicFramePr>
        <p:xfrm>
          <a:off x="7981715" y="1393498"/>
          <a:ext cx="3479951" cy="1097650"/>
        </p:xfrm>
        <a:graphic>
          <a:graphicData uri="http://schemas.openxmlformats.org/drawingml/2006/chart">
            <c:chart xmlns:c="http://schemas.openxmlformats.org/drawingml/2006/chart" xmlns:r="http://schemas.openxmlformats.org/officeDocument/2006/relationships" r:id="rId4"/>
          </a:graphicData>
        </a:graphic>
      </p:graphicFrame>
      <p:pic>
        <p:nvPicPr>
          <p:cNvPr id="31" name="Gráfico 4"/>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9746857" y="151007"/>
            <a:ext cx="898432" cy="85698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781006" y="1400158"/>
            <a:ext cx="7041270" cy="694322"/>
          </a:xfrm>
        </p:spPr>
        <p:txBody>
          <a:bodyPr>
            <a:noAutofit/>
          </a:bodyPr>
          <a:lstStyle/>
          <a:p>
            <a:pPr algn="ctr"/>
            <a:r>
              <a:rPr lang="es-ES" sz="2000" b="1" dirty="0">
                <a:solidFill>
                  <a:srgbClr val="002060"/>
                </a:solidFill>
                <a:latin typeface="Arial Black" panose="020B0A04020102020204" pitchFamily="34" charset="0"/>
              </a:rPr>
              <a:t>Programa </a:t>
            </a:r>
            <a:r>
              <a:rPr lang="es-MX" sz="2000" b="1" dirty="0">
                <a:solidFill>
                  <a:srgbClr val="002060"/>
                </a:solidFill>
                <a:latin typeface="Arial Black" panose="020B0A04020102020204" pitchFamily="34" charset="0"/>
              </a:rPr>
              <a:t>“Información de factores de riesgo y redes de apoyo a grupos vulnerables”</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781005" y="2449845"/>
            <a:ext cx="6391802" cy="3666500"/>
          </a:xfrm>
        </p:spPr>
        <p:txBody>
          <a:bodyPr>
            <a:normAutofit/>
          </a:bodyPr>
          <a:lstStyle/>
          <a:p>
            <a:pPr marL="0" lvl="0" indent="0" algn="just">
              <a:lnSpc>
                <a:spcPct val="120000"/>
              </a:lnSpc>
              <a:buClr>
                <a:srgbClr val="1CADE4"/>
              </a:buClr>
              <a:buNone/>
            </a:pPr>
            <a:r>
              <a:rPr lang="es-ES_tradnl" sz="1600" b="1" dirty="0">
                <a:solidFill>
                  <a:prstClr val="black"/>
                </a:solidFill>
                <a:latin typeface="Arial" panose="020B0604020202020204" pitchFamily="34" charset="0"/>
                <a:cs typeface="Arial" panose="020B0604020202020204" pitchFamily="34" charset="0"/>
              </a:rPr>
              <a:t>Subprograma: </a:t>
            </a:r>
            <a:r>
              <a:rPr lang="es-MX" sz="1600" b="1" dirty="0" err="1">
                <a:latin typeface="Arial" panose="020B0604020202020204" pitchFamily="34" charset="0"/>
                <a:ea typeface="Calibri" panose="020F0502020204030204" pitchFamily="34" charset="0"/>
              </a:rPr>
              <a:t>Deconstruir</a:t>
            </a:r>
            <a:r>
              <a:rPr lang="es-MX" sz="1600" b="1" dirty="0">
                <a:latin typeface="Arial" panose="020B0604020202020204" pitchFamily="34" charset="0"/>
                <a:ea typeface="Calibri" panose="020F0502020204030204" pitchFamily="34" charset="0"/>
              </a:rPr>
              <a:t> para Construir</a:t>
            </a:r>
            <a:endParaRPr lang="es-MX" sz="1600" b="1" dirty="0">
              <a:solidFill>
                <a:prstClr val="black"/>
              </a:solidFill>
              <a:latin typeface="Arial" panose="020B0604020202020204" pitchFamily="34" charset="0"/>
              <a:cs typeface="Arial" panose="020B0604020202020204" pitchFamily="34" charset="0"/>
            </a:endParaRPr>
          </a:p>
          <a:p>
            <a:pPr marL="0" indent="0" algn="just">
              <a:lnSpc>
                <a:spcPct val="120000"/>
              </a:lnSpc>
              <a:spcAft>
                <a:spcPts val="800"/>
              </a:spcAft>
            </a:pPr>
            <a:r>
              <a:rPr lang="es-ES" sz="1600" b="1" dirty="0">
                <a:solidFill>
                  <a:prstClr val="black"/>
                </a:solidFill>
                <a:latin typeface="Arial" panose="020B0604020202020204" pitchFamily="34" charset="0"/>
                <a:cs typeface="Arial" panose="020B0604020202020204" pitchFamily="34" charset="0"/>
              </a:rPr>
              <a:t>Objetivo: </a:t>
            </a:r>
            <a:r>
              <a:rPr lang="es-MX" sz="1600" dirty="0">
                <a:latin typeface="Arial" panose="020B0604020202020204" pitchFamily="34" charset="0"/>
                <a:ea typeface="Calibri" panose="020F0502020204030204" pitchFamily="34" charset="0"/>
                <a:cs typeface="Times New Roman" panose="02020603050405020304" pitchFamily="18" charset="0"/>
              </a:rPr>
              <a:t>Promover acciones tendientes a visibilizar y sensibilizar sobre las causas que generan violencia familiar y de género reduciendo la incidencia y prevalencia de la misma. </a:t>
            </a:r>
            <a:endParaRPr lang="es-MX" sz="1600" dirty="0">
              <a:solidFill>
                <a:prstClr val="black"/>
              </a:solidFill>
              <a:latin typeface="Arial" panose="020B0604020202020204" pitchFamily="34" charset="0"/>
              <a:cs typeface="Arial" panose="020B0604020202020204" pitchFamily="34" charset="0"/>
            </a:endParaRPr>
          </a:p>
          <a:p>
            <a:pPr marL="0" indent="0" algn="just">
              <a:lnSpc>
                <a:spcPct val="120000"/>
              </a:lnSpc>
              <a:buClr>
                <a:srgbClr val="1CADE4"/>
              </a:buClr>
              <a:buNone/>
            </a:pPr>
            <a:r>
              <a:rPr lang="es-ES_tradnl" sz="1600" b="1" dirty="0">
                <a:solidFill>
                  <a:prstClr val="black"/>
                </a:solidFill>
                <a:latin typeface="Arial" panose="020B0604020202020204" pitchFamily="34" charset="0"/>
                <a:cs typeface="Arial" panose="020B0604020202020204" pitchFamily="34" charset="0"/>
              </a:rPr>
              <a:t>Subprograma: </a:t>
            </a:r>
            <a:r>
              <a:rPr lang="es-MX" sz="1600" b="1" dirty="0">
                <a:latin typeface="Arial" panose="020B0604020202020204" pitchFamily="34" charset="0"/>
                <a:cs typeface="Arial" panose="020B0604020202020204" pitchFamily="34" charset="0"/>
              </a:rPr>
              <a:t>T</a:t>
            </a:r>
            <a:r>
              <a:rPr lang="es-MX" sz="1600" b="1" dirty="0" smtClean="0">
                <a:latin typeface="Arial" panose="020B0604020202020204" pitchFamily="34" charset="0"/>
                <a:cs typeface="Arial" panose="020B0604020202020204" pitchFamily="34" charset="0"/>
              </a:rPr>
              <a:t>igres </a:t>
            </a:r>
            <a:r>
              <a:rPr lang="es-MX" sz="1600" b="1" dirty="0">
                <a:latin typeface="Arial" panose="020B0604020202020204" pitchFamily="34" charset="0"/>
                <a:cs typeface="Arial" panose="020B0604020202020204" pitchFamily="34" charset="0"/>
              </a:rPr>
              <a:t>dejando </a:t>
            </a:r>
            <a:r>
              <a:rPr lang="es-MX" sz="1600" b="1" dirty="0" smtClean="0">
                <a:latin typeface="Arial" panose="020B0604020202020204" pitchFamily="34" charset="0"/>
                <a:cs typeface="Arial" panose="020B0604020202020204" pitchFamily="34" charset="0"/>
              </a:rPr>
              <a:t>huella</a:t>
            </a:r>
            <a:endParaRPr lang="es-ES_tradnl" sz="1600" b="1" dirty="0" smtClean="0">
              <a:solidFill>
                <a:prstClr val="black"/>
              </a:solidFill>
              <a:latin typeface="Arial" panose="020B0604020202020204" pitchFamily="34" charset="0"/>
              <a:cs typeface="Arial" panose="020B0604020202020204" pitchFamily="34" charset="0"/>
            </a:endParaRPr>
          </a:p>
          <a:p>
            <a:pPr marL="0" lvl="0" indent="0" algn="just">
              <a:lnSpc>
                <a:spcPct val="120000"/>
              </a:lnSpc>
              <a:buClr>
                <a:srgbClr val="1CADE4"/>
              </a:buClr>
              <a:buNone/>
            </a:pPr>
            <a:r>
              <a:rPr lang="es-ES" sz="1600" b="1" dirty="0" smtClean="0">
                <a:solidFill>
                  <a:prstClr val="black"/>
                </a:solidFill>
                <a:latin typeface="Arial" panose="020B0604020202020204" pitchFamily="34" charset="0"/>
                <a:cs typeface="Arial" panose="020B0604020202020204" pitchFamily="34" charset="0"/>
              </a:rPr>
              <a:t>Objetivo</a:t>
            </a:r>
            <a:r>
              <a:rPr lang="es-ES" sz="1600" b="1" dirty="0">
                <a:solidFill>
                  <a:prstClr val="black"/>
                </a:solidFill>
                <a:latin typeface="Arial" panose="020B0604020202020204" pitchFamily="34" charset="0"/>
                <a:cs typeface="Arial" panose="020B0604020202020204" pitchFamily="34" charset="0"/>
              </a:rPr>
              <a:t>: </a:t>
            </a:r>
            <a:r>
              <a:rPr lang="es-ES" sz="1600" dirty="0">
                <a:latin typeface="Arial" panose="020B0604020202020204" pitchFamily="34" charset="0"/>
                <a:ea typeface="Calibri" panose="020F0502020204030204" pitchFamily="34" charset="0"/>
              </a:rPr>
              <a:t>Brindar a adolescentes y jóvenes, habilidades socioemocionales a través de actividades cívicas y deportivas que permitan reforzar la disciplina y valores tales como la empatía, honestidad, tolerancia, respeto y solidaridad. </a:t>
            </a:r>
            <a:endParaRPr lang="es-MX" sz="1600" dirty="0">
              <a:solidFill>
                <a:prstClr val="black"/>
              </a:solidFill>
              <a:latin typeface="Arial" panose="020B0604020202020204" pitchFamily="34" charset="0"/>
              <a:cs typeface="Arial" panose="020B0604020202020204" pitchFamily="34" charset="0"/>
            </a:endParaRPr>
          </a:p>
        </p:txBody>
      </p:sp>
      <p:graphicFrame>
        <p:nvGraphicFramePr>
          <p:cNvPr id="7" name="Marcador de contenido 6"/>
          <p:cNvGraphicFramePr>
            <a:graphicFrameLocks noGrp="1"/>
          </p:cNvGraphicFramePr>
          <p:nvPr>
            <p:ph sz="half" idx="4294967295"/>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4" name="Rectángulo 3"/>
          <p:cNvSpPr/>
          <p:nvPr/>
        </p:nvSpPr>
        <p:spPr>
          <a:xfrm>
            <a:off x="7714212" y="5329184"/>
            <a:ext cx="3845710" cy="607695"/>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2°</a:t>
            </a:r>
            <a:r>
              <a:rPr lang="es-ES" sz="1400" b="1"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trimestre </a:t>
            </a:r>
            <a:r>
              <a:rPr lang="es-ES" sz="1400" dirty="0">
                <a:solidFill>
                  <a:prstClr val="black"/>
                </a:solidFill>
                <a:latin typeface="Arial" panose="020B0604020202020204" pitchFamily="34" charset="0"/>
                <a:cs typeface="Arial" panose="020B0604020202020204" pitchFamily="34" charset="0"/>
              </a:rPr>
              <a:t>de Abril</a:t>
            </a:r>
            <a:r>
              <a:rPr lang="es-ES" sz="1400" dirty="0" smtClean="0">
                <a:solidFill>
                  <a:prstClr val="black"/>
                </a:solidFill>
                <a:latin typeface="Arial" panose="020B0604020202020204" pitchFamily="34" charset="0"/>
                <a:cs typeface="Arial" panose="020B0604020202020204" pitchFamily="34" charset="0"/>
              </a:rPr>
              <a:t> a Junio, </a:t>
            </a:r>
            <a:r>
              <a:rPr lang="es-ES" sz="1400" dirty="0">
                <a:solidFill>
                  <a:prstClr val="black"/>
                </a:solidFill>
                <a:latin typeface="Arial" panose="020B0604020202020204" pitchFamily="34" charset="0"/>
                <a:cs typeface="Arial" panose="020B0604020202020204" pitchFamily="34" charset="0"/>
              </a:rPr>
              <a:t>se han realizado un total de </a:t>
            </a:r>
            <a:r>
              <a:rPr lang="es-ES" sz="1400" b="1" dirty="0" smtClean="0">
                <a:solidFill>
                  <a:prstClr val="black"/>
                </a:solidFill>
                <a:latin typeface="Arial" panose="020B0604020202020204" pitchFamily="34" charset="0"/>
                <a:cs typeface="Arial" panose="020B0604020202020204" pitchFamily="34" charset="0"/>
              </a:rPr>
              <a:t>16</a:t>
            </a:r>
            <a:r>
              <a:rPr lang="es-ES" sz="1400" b="1"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acciones</a:t>
            </a:r>
            <a:r>
              <a:rPr lang="es-ES" sz="1400" dirty="0">
                <a:solidFill>
                  <a:prstClr val="black"/>
                </a:solidFill>
                <a:latin typeface="Arial" panose="020B0604020202020204" pitchFamily="34" charset="0"/>
                <a:cs typeface="Arial" panose="020B0604020202020204" pitchFamily="34" charset="0"/>
              </a:rPr>
              <a:t>.</a:t>
            </a:r>
          </a:p>
        </p:txBody>
      </p:sp>
      <p:graphicFrame>
        <p:nvGraphicFramePr>
          <p:cNvPr id="28" name="17 Gráfico"/>
          <p:cNvGraphicFramePr/>
          <p:nvPr/>
        </p:nvGraphicFramePr>
        <p:xfrm>
          <a:off x="7981715" y="1467846"/>
          <a:ext cx="3479951" cy="1023301"/>
        </p:xfrm>
        <a:graphic>
          <a:graphicData uri="http://schemas.openxmlformats.org/drawingml/2006/chart">
            <c:chart xmlns:c="http://schemas.openxmlformats.org/drawingml/2006/chart" xmlns:r="http://schemas.openxmlformats.org/officeDocument/2006/relationships" r:id="rId4"/>
          </a:graphicData>
        </a:graphic>
      </p:graphicFrame>
      <p:pic>
        <p:nvPicPr>
          <p:cNvPr id="31" name="Gráfico 4"/>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9746857" y="151007"/>
            <a:ext cx="898432" cy="85698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4294967295"/>
          </p:nvPr>
        </p:nvSpPr>
        <p:spPr>
          <a:xfrm>
            <a:off x="781005" y="2880973"/>
            <a:ext cx="6056475" cy="2884844"/>
          </a:xfrm>
        </p:spPr>
        <p:txBody>
          <a:bodyPr>
            <a:noAutofit/>
          </a:bodyPr>
          <a:lstStyle/>
          <a:p>
            <a:pPr marL="0" indent="0" algn="just">
              <a:lnSpc>
                <a:spcPct val="100000"/>
              </a:lnSpc>
              <a:buNone/>
            </a:pPr>
            <a:r>
              <a:rPr lang="es-ES_tradnl" sz="1600" b="1" dirty="0">
                <a:solidFill>
                  <a:prstClr val="black"/>
                </a:solidFill>
                <a:latin typeface="Arial" panose="020B0604020202020204" pitchFamily="34" charset="0"/>
                <a:cs typeface="Arial" panose="020B0604020202020204" pitchFamily="34" charset="0"/>
              </a:rPr>
              <a:t>Subprograma: </a:t>
            </a:r>
            <a:r>
              <a:rPr lang="es-MX" sz="1600" b="1" dirty="0">
                <a:latin typeface="Arial" panose="020B0604020202020204" pitchFamily="34" charset="0"/>
                <a:ea typeface="Verdana" panose="020B0604030504040204" pitchFamily="34" charset="0"/>
              </a:rPr>
              <a:t>Cultura de prevención y construcción de la </a:t>
            </a:r>
            <a:r>
              <a:rPr lang="es-MX" sz="1600" b="1" dirty="0" smtClean="0">
                <a:latin typeface="Arial" panose="020B0604020202020204" pitchFamily="34" charset="0"/>
                <a:ea typeface="Verdana" panose="020B0604030504040204" pitchFamily="34" charset="0"/>
              </a:rPr>
              <a:t>paz</a:t>
            </a:r>
          </a:p>
          <a:p>
            <a:pPr marL="0" indent="0" algn="just">
              <a:lnSpc>
                <a:spcPct val="100000"/>
              </a:lnSpc>
              <a:spcAft>
                <a:spcPts val="800"/>
              </a:spcAft>
              <a:buNone/>
            </a:pPr>
            <a:r>
              <a:rPr lang="es-MX" sz="1600" b="1" dirty="0" smtClean="0">
                <a:solidFill>
                  <a:prstClr val="black"/>
                </a:solidFill>
                <a:latin typeface="Arial" panose="020B0604020202020204" pitchFamily="34" charset="0"/>
                <a:cs typeface="Arial" panose="020B0604020202020204" pitchFamily="34" charset="0"/>
              </a:rPr>
              <a:t>Objetivo: </a:t>
            </a:r>
            <a:r>
              <a:rPr lang="es-MX" sz="1600" dirty="0">
                <a:latin typeface="Arial" panose="020B0604020202020204" pitchFamily="34" charset="0"/>
                <a:ea typeface="Calibri" panose="020F0502020204030204" pitchFamily="34" charset="0"/>
                <a:cs typeface="Times New Roman" panose="02020603050405020304" pitchFamily="18" charset="0"/>
              </a:rPr>
              <a:t>Generar un vínculo proactivo que permita identificar y resolver causas que afectan la seguridad en las colonias del municipio, implementando una adecuada gestión policial orientada a  prevenir la violencia y la delincuencia, mediante una constante interrelación con la redes de vecinas y vecinos que conforman los comités de participación ciudadana.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Grupo 9"/>
          <p:cNvGrpSpPr/>
          <p:nvPr/>
        </p:nvGrpSpPr>
        <p:grpSpPr>
          <a:xfrm>
            <a:off x="94268" y="80073"/>
            <a:ext cx="4718416" cy="1059577"/>
            <a:chOff x="94268" y="80073"/>
            <a:chExt cx="4718416" cy="1059577"/>
          </a:xfrm>
        </p:grpSpPr>
        <p:sp>
          <p:nvSpPr>
            <p:cNvPr id="12" name="AutoShape 6"/>
            <p:cNvSpPr/>
            <p:nvPr/>
          </p:nvSpPr>
          <p:spPr>
            <a:xfrm>
              <a:off x="94268" y="80073"/>
              <a:ext cx="948325" cy="1059577"/>
            </a:xfrm>
            <a:prstGeom prst="rect">
              <a:avLst/>
            </a:prstGeom>
            <a:solidFill>
              <a:srgbClr val="002060"/>
            </a:solid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13" name="Rectángulo 12"/>
            <p:cNvSpPr/>
            <p:nvPr/>
          </p:nvSpPr>
          <p:spPr>
            <a:xfrm>
              <a:off x="1327306" y="425195"/>
              <a:ext cx="3485378" cy="369332"/>
            </a:xfrm>
            <a:prstGeom prst="rect">
              <a:avLst/>
            </a:prstGeom>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15" name="Pergamino horizontal 14"/>
          <p:cNvSpPr/>
          <p:nvPr/>
        </p:nvSpPr>
        <p:spPr>
          <a:xfrm>
            <a:off x="781005" y="200450"/>
            <a:ext cx="6495068" cy="818822"/>
          </a:xfrm>
          <a:prstGeom prst="horizontalScroll">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16" name="Rectángulo 15"/>
          <p:cNvSpPr/>
          <p:nvPr/>
        </p:nvSpPr>
        <p:spPr>
          <a:xfrm>
            <a:off x="1212956" y="413090"/>
            <a:ext cx="3485378" cy="369332"/>
          </a:xfrm>
          <a:prstGeom prst="rect">
            <a:avLst/>
          </a:prstGeom>
          <a:solidFill>
            <a:srgbClr val="002060"/>
          </a:solidFill>
          <a:ln>
            <a:solidFill>
              <a:srgbClr val="002060"/>
            </a:solidFill>
          </a:ln>
        </p:spPr>
        <p:txBody>
          <a:bodyPr wrap="none">
            <a:spAutoFit/>
          </a:bodyPr>
          <a:lstStyle/>
          <a:p>
            <a:r>
              <a:rPr lang="es-ES" b="1" dirty="0">
                <a:solidFill>
                  <a:schemeClr val="bg1"/>
                </a:solidFill>
                <a:latin typeface="Arial Black" panose="020B0A04020102020204" pitchFamily="34" charset="0"/>
              </a:rPr>
              <a:t>PREVENCIÓN DEL DELITO</a:t>
            </a:r>
          </a:p>
        </p:txBody>
      </p:sp>
      <p:sp>
        <p:nvSpPr>
          <p:cNvPr id="17" name="Título 1"/>
          <p:cNvSpPr txBox="1"/>
          <p:nvPr/>
        </p:nvSpPr>
        <p:spPr>
          <a:xfrm>
            <a:off x="604000" y="1545420"/>
            <a:ext cx="6233480" cy="657208"/>
          </a:xfrm>
          <a:prstGeom prst="rect">
            <a:avLst/>
          </a:prstGeom>
          <a:noFill/>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defTabSz="914400">
              <a:spcBef>
                <a:spcPts val="0"/>
              </a:spcBef>
            </a:pPr>
            <a:r>
              <a:rPr lang="es-MX" sz="2000" b="1" dirty="0">
                <a:solidFill>
                  <a:srgbClr val="002060"/>
                </a:solidFill>
                <a:latin typeface="Arial Black" panose="020B0A04020102020204" pitchFamily="34" charset="0"/>
              </a:rPr>
              <a:t>PROGRAMA “SEGURIDAD Y VIGILANCIA CIUDADANA”</a:t>
            </a:r>
            <a:endParaRPr lang="es-ES" sz="2000" dirty="0">
              <a:solidFill>
                <a:schemeClr val="tx1"/>
              </a:solidFill>
              <a:latin typeface="Arial Black" panose="020B0A04020102020204" pitchFamily="34" charset="0"/>
            </a:endParaRPr>
          </a:p>
        </p:txBody>
      </p:sp>
      <p:graphicFrame>
        <p:nvGraphicFramePr>
          <p:cNvPr id="18" name="Marcador de contenido 6"/>
          <p:cNvGraphicFramePr/>
          <p:nvPr/>
        </p:nvGraphicFramePr>
        <p:xfrm>
          <a:off x="7634526" y="3017539"/>
          <a:ext cx="3958200" cy="25649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17 Gráfico"/>
          <p:cNvGraphicFramePr/>
          <p:nvPr/>
        </p:nvGraphicFramePr>
        <p:xfrm>
          <a:off x="7873650" y="1613141"/>
          <a:ext cx="3479951" cy="1267832"/>
        </p:xfrm>
        <a:graphic>
          <a:graphicData uri="http://schemas.openxmlformats.org/drawingml/2006/chart">
            <c:chart xmlns:c="http://schemas.openxmlformats.org/drawingml/2006/chart" xmlns:r="http://schemas.openxmlformats.org/officeDocument/2006/relationships" r:id="rId4"/>
          </a:graphicData>
        </a:graphic>
      </p:graphicFrame>
      <p:sp>
        <p:nvSpPr>
          <p:cNvPr id="20" name="Rectángulo 19"/>
          <p:cNvSpPr/>
          <p:nvPr/>
        </p:nvSpPr>
        <p:spPr>
          <a:xfrm>
            <a:off x="7606147" y="5719009"/>
            <a:ext cx="3845710" cy="607695"/>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2°</a:t>
            </a:r>
            <a:r>
              <a:rPr lang="es-ES" sz="1400" b="1"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trimestre</a:t>
            </a:r>
            <a:r>
              <a:rPr lang="es-ES" sz="1400" dirty="0">
                <a:solidFill>
                  <a:prstClr val="black"/>
                </a:solidFill>
                <a:latin typeface="Arial" panose="020B0604020202020204" pitchFamily="34" charset="0"/>
                <a:cs typeface="Arial" panose="020B0604020202020204" pitchFamily="34" charset="0"/>
              </a:rPr>
              <a:t> de Abril</a:t>
            </a:r>
            <a:r>
              <a:rPr lang="es-ES" sz="1400" dirty="0" smtClean="0">
                <a:solidFill>
                  <a:prstClr val="black"/>
                </a:solidFill>
                <a:latin typeface="Arial" panose="020B0604020202020204" pitchFamily="34" charset="0"/>
                <a:cs typeface="Arial" panose="020B0604020202020204" pitchFamily="34" charset="0"/>
              </a:rPr>
              <a:t> a Junio, </a:t>
            </a:r>
            <a:r>
              <a:rPr lang="es-ES" sz="1400" dirty="0">
                <a:solidFill>
                  <a:prstClr val="black"/>
                </a:solidFill>
                <a:latin typeface="Arial" panose="020B0604020202020204" pitchFamily="34" charset="0"/>
                <a:cs typeface="Arial" panose="020B0604020202020204" pitchFamily="34" charset="0"/>
              </a:rPr>
              <a:t>se han realizado un total de </a:t>
            </a:r>
            <a:r>
              <a:rPr lang="es-ES" sz="1400" b="1" dirty="0" smtClean="0">
                <a:solidFill>
                  <a:prstClr val="black"/>
                </a:solidFill>
                <a:latin typeface="Arial" panose="020B0604020202020204" pitchFamily="34" charset="0"/>
                <a:cs typeface="Arial" panose="020B0604020202020204" pitchFamily="34" charset="0"/>
              </a:rPr>
              <a:t>10</a:t>
            </a:r>
            <a:r>
              <a:rPr lang="es-ES" sz="1400"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acciones</a:t>
            </a:r>
            <a:r>
              <a:rPr lang="es-ES" sz="1400" dirty="0">
                <a:solidFill>
                  <a:prstClr val="black"/>
                </a:solidFill>
                <a:latin typeface="Arial" panose="020B0604020202020204" pitchFamily="34" charset="0"/>
                <a:cs typeface="Arial" panose="020B0604020202020204" pitchFamily="34" charset="0"/>
              </a:rPr>
              <a:t>.</a:t>
            </a:r>
          </a:p>
        </p:txBody>
      </p:sp>
      <p:pic>
        <p:nvPicPr>
          <p:cNvPr id="22" name="Gráfico 4"/>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9746857" y="151007"/>
            <a:ext cx="898432" cy="856987"/>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TotalTime>
  <Words>724</Words>
  <Application>Microsoft Office PowerPoint</Application>
  <PresentationFormat>Panorámica</PresentationFormat>
  <Paragraphs>58</Paragraphs>
  <Slides>6</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6</vt:i4>
      </vt:variant>
    </vt:vector>
  </HeadingPairs>
  <TitlesOfParts>
    <vt:vector size="15" baseType="lpstr">
      <vt:lpstr>Arial</vt:lpstr>
      <vt:lpstr>Arial Black</vt:lpstr>
      <vt:lpstr>Calibri</vt:lpstr>
      <vt:lpstr>Times New Roman</vt:lpstr>
      <vt:lpstr>Tw Cen MT</vt:lpstr>
      <vt:lpstr>Tw Cen MT Condensed</vt:lpstr>
      <vt:lpstr>Verdana</vt:lpstr>
      <vt:lpstr>Wingdings 3</vt:lpstr>
      <vt:lpstr>Integral</vt:lpstr>
      <vt:lpstr>Presentación de PowerPoint</vt:lpstr>
      <vt:lpstr>Presentación de PowerPoint</vt:lpstr>
      <vt:lpstr>Programa “PROXIMIDAD SOCIAL”</vt:lpstr>
      <vt:lpstr>Programa “Seguridad y Prevención en Niñas, Niños y Adolescentes”</vt:lpstr>
      <vt:lpstr>Programa “Información de factores de riesgo y redes de apoyo a grupos vulnerables”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Dir_operat</dc:creator>
  <cp:lastModifiedBy>HORUS</cp:lastModifiedBy>
  <cp:revision>453</cp:revision>
  <dcterms:created xsi:type="dcterms:W3CDTF">2018-01-04T13:53:00Z</dcterms:created>
  <dcterms:modified xsi:type="dcterms:W3CDTF">2025-07-07T16:53:59Z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797F65B9A1CD442C8BD08CC6D1C5BC01_12</vt:lpwstr>
  </property>
  <property fmtid="{D5CDD505-2E9C-101B-9397-08002B2CF9AE}" pid="3" name="KSOProductBuildVer">
    <vt:lpwstr>3082-12.2.0.21546</vt:lpwstr>
  </property>
</Properties>
</file>