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91" d="100"/>
          <a:sy n="91" d="100"/>
        </p:scale>
        <p:origin x="984" y="804"/>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7</c:v>
                </c:pt>
                <c:pt idx="1">
                  <c:v>1</c:v>
                </c:pt>
                <c:pt idx="2">
                  <c:v>0</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883286496"/>
        <c:axId val="-883289760"/>
      </c:barChart>
      <c:catAx>
        <c:axId val="-883286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83289760"/>
        <c:crosses val="autoZero"/>
        <c:auto val="1"/>
        <c:lblAlgn val="ctr"/>
        <c:lblOffset val="100"/>
        <c:noMultiLvlLbl val="0"/>
      </c:catAx>
      <c:valAx>
        <c:axId val="-88328976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83286496"/>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9703869393563303"/>
          <c:y val="6.1832039509825999E-3"/>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406-468B-89EE-35323E9EFBD6}"/>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406-468B-89EE-35323E9EFBD6}"/>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406-468B-89EE-35323E9EFBD6}"/>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406-468B-89EE-35323E9EFBD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21</c:v>
                </c:pt>
                <c:pt idx="1">
                  <c:v>79</c:v>
                </c:pt>
                <c:pt idx="2">
                  <c:v>11</c:v>
                </c:pt>
                <c:pt idx="3">
                  <c:v>8</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83279424"/>
        <c:axId val="-883285408"/>
      </c:lineChart>
      <c:catAx>
        <c:axId val="-883279424"/>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85408"/>
        <c:crosses val="autoZero"/>
        <c:auto val="1"/>
        <c:lblAlgn val="ctr"/>
        <c:lblOffset val="100"/>
        <c:noMultiLvlLbl val="0"/>
      </c:catAx>
      <c:valAx>
        <c:axId val="-8832854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7942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15</c:v>
                </c:pt>
                <c:pt idx="1">
                  <c:v>7</c:v>
                </c:pt>
                <c:pt idx="2">
                  <c:v>10</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883277248"/>
        <c:axId val="-883284864"/>
      </c:barChart>
      <c:catAx>
        <c:axId val="-883277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83284864"/>
        <c:crosses val="autoZero"/>
        <c:auto val="1"/>
        <c:lblAlgn val="ctr"/>
        <c:lblOffset val="100"/>
        <c:noMultiLvlLbl val="0"/>
      </c:catAx>
      <c:valAx>
        <c:axId val="-88328486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83277248"/>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F08-480C-AD2E-DFFC94987EBE}"/>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F08-480C-AD2E-DFFC94987EBE}"/>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F08-480C-AD2E-DFFC94987EBE}"/>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F08-480C-AD2E-DFFC94987EB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96</c:v>
                </c:pt>
                <c:pt idx="1">
                  <c:v>47</c:v>
                </c:pt>
                <c:pt idx="2">
                  <c:v>62</c:v>
                </c:pt>
                <c:pt idx="3">
                  <c:v>32</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83282688"/>
        <c:axId val="-883290304"/>
      </c:lineChart>
      <c:catAx>
        <c:axId val="-883282688"/>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90304"/>
        <c:crosses val="autoZero"/>
        <c:auto val="1"/>
        <c:lblAlgn val="ctr"/>
        <c:lblOffset val="100"/>
        <c:noMultiLvlLbl val="0"/>
      </c:catAx>
      <c:valAx>
        <c:axId val="-8832903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82688"/>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3</c:v>
                </c:pt>
                <c:pt idx="1">
                  <c:v>5</c:v>
                </c:pt>
                <c:pt idx="2">
                  <c:v>3</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883284320"/>
        <c:axId val="-883282144"/>
      </c:barChart>
      <c:catAx>
        <c:axId val="-88328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83282144"/>
        <c:crosses val="autoZero"/>
        <c:auto val="1"/>
        <c:lblAlgn val="ctr"/>
        <c:lblOffset val="100"/>
        <c:noMultiLvlLbl val="0"/>
      </c:catAx>
      <c:valAx>
        <c:axId val="-8832821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83284320"/>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214-4B9D-9C8F-2130D491BD62}"/>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214-4B9D-9C8F-2130D491BD62}"/>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214-4B9D-9C8F-2130D491BD62}"/>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214-4B9D-9C8F-2130D491BD62}"/>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3</c:v>
                </c:pt>
                <c:pt idx="2">
                  <c:v>18</c:v>
                </c:pt>
                <c:pt idx="3">
                  <c:v>11</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83281600"/>
        <c:axId val="-883288672"/>
      </c:lineChart>
      <c:catAx>
        <c:axId val="-883281600"/>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88672"/>
        <c:crosses val="autoZero"/>
        <c:auto val="1"/>
        <c:lblAlgn val="ctr"/>
        <c:lblOffset val="100"/>
        <c:noMultiLvlLbl val="0"/>
      </c:catAx>
      <c:valAx>
        <c:axId val="-8832886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8160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5</c:v>
                </c:pt>
                <c:pt idx="1">
                  <c:v>6</c:v>
                </c:pt>
                <c:pt idx="2">
                  <c:v>0</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883289216"/>
        <c:axId val="-883283776"/>
      </c:barChart>
      <c:catAx>
        <c:axId val="-88328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83283776"/>
        <c:crosses val="autoZero"/>
        <c:auto val="1"/>
        <c:lblAlgn val="ctr"/>
        <c:lblOffset val="100"/>
        <c:noMultiLvlLbl val="0"/>
      </c:catAx>
      <c:valAx>
        <c:axId val="-88328377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83289216"/>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7879131056730399"/>
          <c:y val="0"/>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679-4FC3-AF37-97B881F24724}"/>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679-4FC3-AF37-97B881F24724}"/>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679-4FC3-AF37-97B881F24724}"/>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679-4FC3-AF37-97B881F24724}"/>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10</c:v>
                </c:pt>
                <c:pt idx="1">
                  <c:v>7</c:v>
                </c:pt>
                <c:pt idx="2">
                  <c:v>13</c:v>
                </c:pt>
                <c:pt idx="3">
                  <c:v>11</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83287040"/>
        <c:axId val="-883278880"/>
      </c:lineChart>
      <c:catAx>
        <c:axId val="-883287040"/>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78880"/>
        <c:crosses val="autoZero"/>
        <c:auto val="1"/>
        <c:lblAlgn val="ctr"/>
        <c:lblOffset val="100"/>
        <c:noMultiLvlLbl val="0"/>
      </c:catAx>
      <c:valAx>
        <c:axId val="-8832788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88328704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31/12/2024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31/12/2024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31/12/2024</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7"/>
              </a:lnSpc>
            </a:pPr>
            <a:r>
              <a:rPr lang="en-US" sz="1600" b="1" spc="-13" dirty="0">
                <a:solidFill>
                  <a:schemeClr val="bg1"/>
                </a:solidFill>
                <a:latin typeface="Arial" panose="020B0604020202020204" pitchFamily="34" charset="0"/>
                <a:cs typeface="Arial" panose="020B0604020202020204" pitchFamily="34" charset="0"/>
              </a:rPr>
              <a:t>C</a:t>
            </a:r>
            <a:r>
              <a:rPr lang="en-US" sz="1600" b="1" spc="-13" dirty="0" smtClean="0">
                <a:solidFill>
                  <a:schemeClr val="bg1"/>
                </a:solidFill>
                <a:latin typeface="Arial" panose="020B0604020202020204" pitchFamily="34" charset="0"/>
                <a:cs typeface="Arial" panose="020B0604020202020204" pitchFamily="34" charset="0"/>
              </a:rPr>
              <a:t>entro </a:t>
            </a:r>
            <a:r>
              <a:rPr lang="en-US" sz="1600" b="1" spc="-13" dirty="0">
                <a:solidFill>
                  <a:schemeClr val="bg1"/>
                </a:solidFill>
                <a:latin typeface="Arial" panose="020B0604020202020204" pitchFamily="34" charset="0"/>
                <a:cs typeface="Arial" panose="020B0604020202020204" pitchFamily="34" charset="0"/>
              </a:rPr>
              <a:t>Municipal de Prevención Bienestar </a:t>
            </a: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7"/>
              </a:lnSpc>
            </a:pPr>
            <a:r>
              <a:rPr lang="en-US" sz="2133" spc="-19" dirty="0">
                <a:solidFill>
                  <a:srgbClr val="000000"/>
                </a:solidFill>
                <a:latin typeface="Arial Black" panose="020B0A04020102020204" pitchFamily="34" charset="0"/>
              </a:rPr>
              <a:t>DIRECCIÓN GENERAL DE SEGURIDAD PÚBLICA </a:t>
            </a:r>
          </a:p>
          <a:p>
            <a:pPr algn="ctr">
              <a:lnSpc>
                <a:spcPts val="2367"/>
              </a:lnSpc>
            </a:pPr>
            <a:r>
              <a:rPr lang="en-US" sz="2133" spc="-19" dirty="0">
                <a:solidFill>
                  <a:srgbClr val="000000"/>
                </a:solidFill>
                <a:latin typeface="Arial Black" panose="020B0A04020102020204" pitchFamily="34" charset="0"/>
              </a:rPr>
              <a:t>Y TRÁNSITO MUNICIPAL</a:t>
            </a:r>
          </a:p>
        </p:txBody>
      </p:sp>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a:latin typeface="Arial Black" panose="020B0A04020102020204" pitchFamily="34" charset="0"/>
              </a:rPr>
              <a:t>Resultados de Acciones de la Subdirección de Prevención del Delito con la Participación Ciudadana</a:t>
            </a:r>
            <a:endParaRPr lang="es-MX" sz="2400" dirty="0">
              <a:latin typeface="Arial" panose="020B0604020202020204" pitchFamily="34" charset="0"/>
              <a:cs typeface="Arial" panose="020B0604020202020204" pitchFamily="34" charset="0"/>
            </a:endParaRPr>
          </a:p>
        </p:txBody>
      </p:sp>
      <p:pic>
        <p:nvPicPr>
          <p:cNvPr id="33" name="Gráfico 4">
            <a:extLst>
              <a:ext uri="{FF2B5EF4-FFF2-40B4-BE49-F238E27FC236}">
                <a16:creationId xmlns="" xmlns:a16="http://schemas.microsoft.com/office/drawing/2014/main" id="{2D7C0274-3978-4FF3-A978-CFCA65FC8F9D}"/>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09853" y="93086"/>
            <a:ext cx="1407852" cy="1342907"/>
          </a:xfrm>
          <a:prstGeom prst="rect">
            <a:avLst/>
          </a:prstGeom>
        </p:spPr>
      </p:pic>
    </p:spTree>
    <p:extLst>
      <p:ext uri="{BB962C8B-B14F-4D97-AF65-F5344CB8AC3E}">
        <p14:creationId xmlns:p14="http://schemas.microsoft.com/office/powerpoint/2010/main" val="67634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a:spLocks/>
          </p:cNvSpPr>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30" name="Imagen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25" name="Gráfico 4">
            <a:extLst>
              <a:ext uri="{FF2B5EF4-FFF2-40B4-BE49-F238E27FC236}">
                <a16:creationId xmlns="" xmlns:a16="http://schemas.microsoft.com/office/drawing/2014/main" id="{2D7C0274-3978-4FF3-A978-CFCA65FC8F9D}"/>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41126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044896" cy="694322"/>
          </a:xfrm>
        </p:spPr>
        <p:txBody>
          <a:bodyPr>
            <a:normAutofit/>
          </a:bodyPr>
          <a:lstStyle/>
          <a:p>
            <a:pPr algn="ctr"/>
            <a:r>
              <a:rPr lang="es-ES" sz="2000" b="1" dirty="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4" y="2076915"/>
            <a:ext cx="6495069" cy="3666500"/>
          </a:xfrm>
        </p:spPr>
        <p:txBody>
          <a:bodyPr>
            <a:normAutofit fontScale="25000" lnSpcReduction="20000"/>
          </a:bodyPr>
          <a:lstStyle/>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Proximidad social y </a:t>
            </a:r>
            <a:r>
              <a:rPr lang="es-MX" sz="5600" b="1" dirty="0">
                <a:solidFill>
                  <a:prstClr val="black"/>
                </a:solidFill>
                <a:latin typeface="Arial" panose="020B0604020202020204" pitchFamily="34" charset="0"/>
                <a:cs typeface="Arial" panose="020B0604020202020204" pitchFamily="34" charset="0"/>
              </a:rPr>
              <a:t>policía orientada a la solución de problemas (Modelo POP)</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Fortalecer la percepción de seguridad entre los habitantes del Municipio  de Othón P. Blanco, articulando y organizando redes de promotoria comunitaria, integrando comités de vecinos y prestadores de servicios a los cuales se les brindará mecanismos de prevención, atención y canalización, así como estrategias de solución a hechos reales como la violencia familiar, prevención situacional, la cultura de la denuncia entre otros problemas sociales que suceden en las escuelas, colonias y comunidades de nuestro municipio.</a:t>
            </a:r>
            <a:endParaRPr lang="es-MX" sz="5600" dirty="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Negocio seguro</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Fortalecer las medidas preventivas con el fin de garantizar el trabajo en  conjunto procurando asegurar, mantener, o restablecer el orden y la tranquilidad pública protegiendo en corresponsabilidad los intereses, patrimonio e integridad física de la sociedad, así como la promoción e instalación de códigos QR y bitácora para la supervisión y vigilancia de los negocios.</a:t>
            </a:r>
            <a:endParaRPr lang="es-ES_tradnl" sz="5600" b="1"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3861041898"/>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86793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4° trimestre</a:t>
            </a:r>
            <a:r>
              <a:rPr lang="es-ES" sz="1400" dirty="0">
                <a:solidFill>
                  <a:prstClr val="black"/>
                </a:solidFill>
                <a:latin typeface="Arial" panose="020B0604020202020204" pitchFamily="34" charset="0"/>
                <a:cs typeface="Arial" panose="020B0604020202020204" pitchFamily="34" charset="0"/>
              </a:rPr>
              <a:t> de Octubre a Diciembre se han realizado un total de </a:t>
            </a:r>
            <a:r>
              <a:rPr lang="es-ES" sz="1400" b="1" dirty="0">
                <a:solidFill>
                  <a:prstClr val="black"/>
                </a:solidFill>
                <a:latin typeface="Arial" panose="020B0604020202020204" pitchFamily="34" charset="0"/>
                <a:cs typeface="Arial" panose="020B0604020202020204" pitchFamily="34" charset="0"/>
              </a:rPr>
              <a:t>8 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1830769881"/>
              </p:ext>
            </p:extLst>
          </p:nvPr>
        </p:nvGraphicFramePr>
        <p:xfrm>
          <a:off x="7981715" y="1393496"/>
          <a:ext cx="3479951" cy="109765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070922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796982"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587654" y="2076915"/>
            <a:ext cx="6391802" cy="3666500"/>
          </a:xfrm>
        </p:spPr>
        <p:txBody>
          <a:bodyPr>
            <a:noAutofit/>
          </a:bodyPr>
          <a:lstStyle/>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Escuela segura</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Orientar mediante pláticas y talleres a NNA de los centros educativos en los diferentes niveles que soliciten temas preventivos, con el fin de concientizar e informar de las problemáticas actuales y evitar sean víctimas de algún delito. Concientizar a NNA y brindarles herramientas con las que puedan desarrollar habilidades sociales, emocionales, y físicas, que les permita un mejor rendimiento académico y bienestar mental y emocional en cualquier ámbito en el que se desenvuelvan.</a:t>
            </a:r>
          </a:p>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MX" sz="1200" b="1" dirty="0">
                <a:solidFill>
                  <a:prstClr val="black"/>
                </a:solidFill>
                <a:latin typeface="Arial" panose="020B0604020202020204" pitchFamily="34" charset="0"/>
                <a:cs typeface="Arial" panose="020B0604020202020204" pitchFamily="34" charset="0"/>
              </a:rPr>
              <a:t>Prevención con </a:t>
            </a:r>
            <a:r>
              <a:rPr lang="es-MX" sz="1200" b="1" dirty="0" err="1">
                <a:solidFill>
                  <a:prstClr val="black"/>
                </a:solidFill>
                <a:latin typeface="Arial" panose="020B0604020202020204" pitchFamily="34" charset="0"/>
                <a:cs typeface="Arial" panose="020B0604020202020204" pitchFamily="34" charset="0"/>
              </a:rPr>
              <a:t>policarpio</a:t>
            </a:r>
            <a:r>
              <a:rPr lang="es-MX" sz="1200" b="1" dirty="0">
                <a:solidFill>
                  <a:prstClr val="black"/>
                </a:solidFill>
                <a:latin typeface="Arial" panose="020B0604020202020204" pitchFamily="34" charset="0"/>
                <a:cs typeface="Arial" panose="020B0604020202020204" pitchFamily="34" charset="0"/>
              </a:rPr>
              <a:t> y sus amigos</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Orientar mediante pláticas y talleres a NNA de los centros educativos en los diferentes niveles que soliciten temas preventivos, con el fin de concientizar e informar de las problemáticas actuales y evitar sean víctimas de algún delito. Presentar temas preventivos para el autocuidado infantil por medio del teatro guiñol, retroalimentando con la orientación de la psicóloga con pláticas y dinámicas lúdicas. Participación de NNA para comprender los temas a tratar mediante el juego, así como la interacción con maestros, maestras y personal</a:t>
            </a:r>
          </a:p>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MX" sz="1200" b="1" dirty="0">
                <a:solidFill>
                  <a:prstClr val="black"/>
                </a:solidFill>
                <a:latin typeface="Arial" panose="020B0604020202020204" pitchFamily="34" charset="0"/>
                <a:cs typeface="Arial" panose="020B0604020202020204" pitchFamily="34" charset="0"/>
              </a:rPr>
              <a:t>Jugando, cantando y aprendiendo sobre prevención</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Implementar cursos y talleres para niños, niñas y adolescentes que formen parte de un equipo deportivo. Con el fin de que desarrollen una inteligencia emocional que les permita una óptima resolución de conflictos que surjan dentro del mismo, así mismo la correcta gestión emocional durante los entrenamientos y competencias.</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379422171"/>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86793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4° trimestre</a:t>
            </a:r>
            <a:r>
              <a:rPr lang="es-ES" sz="1400" dirty="0">
                <a:solidFill>
                  <a:prstClr val="black"/>
                </a:solidFill>
                <a:latin typeface="Arial" panose="020B0604020202020204" pitchFamily="34" charset="0"/>
                <a:cs typeface="Arial" panose="020B0604020202020204" pitchFamily="34" charset="0"/>
              </a:rPr>
              <a:t> de Octubre a Diciembre, se han realizado un total de </a:t>
            </a:r>
            <a:r>
              <a:rPr lang="es-ES" sz="1400" b="1" dirty="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32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2958793211"/>
              </p:ext>
            </p:extLst>
          </p:nvPr>
        </p:nvGraphicFramePr>
        <p:xfrm>
          <a:off x="7981715" y="1393498"/>
          <a:ext cx="3479951" cy="1097650"/>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405515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54988"/>
            <a:ext cx="6391802" cy="3666500"/>
          </a:xfrm>
        </p:spPr>
        <p:txBody>
          <a:bodyPr>
            <a:normAutofit fontScale="25000" lnSpcReduction="20000"/>
          </a:bodyPr>
          <a:lstStyle/>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a:t>
            </a:r>
            <a:r>
              <a:rPr lang="es-MX" sz="5600" b="1" dirty="0">
                <a:solidFill>
                  <a:prstClr val="black"/>
                </a:solidFill>
                <a:latin typeface="Arial" panose="020B0604020202020204" pitchFamily="34" charset="0"/>
                <a:cs typeface="Arial" panose="020B0604020202020204" pitchFamily="34" charset="0"/>
              </a:rPr>
              <a:t>Mujeres por la igualdad y la no violencia “Empoderadas vivimos  mejor”</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Empoderar a mujeres en situación de violencia de género produciendo  espacios seguros a través de talleres y platicas donde se fortalezca la autoestima y el desarrollo de la inteligencia emocional, mediante talleres vivenciales, activación física, dicho trabajo se realizara en coordinación con los comités de vecinos vigilantes, centros escolares y madres de familia de equipos deportivos.</a:t>
            </a:r>
          </a:p>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a:t>
            </a:r>
            <a:r>
              <a:rPr lang="es-ES_tradnl" sz="5600" b="1" dirty="0" err="1">
                <a:solidFill>
                  <a:prstClr val="black"/>
                </a:solidFill>
                <a:latin typeface="Arial" panose="020B0604020202020204" pitchFamily="34" charset="0"/>
                <a:cs typeface="Arial" panose="020B0604020202020204" pitchFamily="34" charset="0"/>
              </a:rPr>
              <a:t>Deconstruir</a:t>
            </a:r>
            <a:r>
              <a:rPr lang="es-ES_tradnl" sz="5600" b="1" dirty="0">
                <a:solidFill>
                  <a:prstClr val="black"/>
                </a:solidFill>
                <a:latin typeface="Arial" panose="020B0604020202020204" pitchFamily="34" charset="0"/>
                <a:cs typeface="Arial" panose="020B0604020202020204" pitchFamily="34" charset="0"/>
              </a:rPr>
              <a:t> para Construir</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Visibilizar y concientizar sobre la problemática de la violencia que afecta a las personas con discapacidad según grupo etario, sexo, vínculos relacionales, lugar de residencia, dependencia económica y otros factores, que permitan comprender la especificidad, caracterización y dinámica de este problema a fin de plantear mejoras en su vida.</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293026489"/>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86793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4° trimestre </a:t>
            </a:r>
            <a:r>
              <a:rPr lang="es-ES" sz="1400" dirty="0">
                <a:solidFill>
                  <a:prstClr val="black"/>
                </a:solidFill>
                <a:latin typeface="Arial" panose="020B0604020202020204" pitchFamily="34" charset="0"/>
                <a:cs typeface="Arial" panose="020B0604020202020204" pitchFamily="34" charset="0"/>
              </a:rPr>
              <a:t>de Octubre a Diciembre, se han realizado un total de </a:t>
            </a:r>
            <a:r>
              <a:rPr lang="es-ES" sz="1400" b="1" dirty="0">
                <a:solidFill>
                  <a:prstClr val="black"/>
                </a:solidFill>
                <a:latin typeface="Arial" panose="020B0604020202020204" pitchFamily="34" charset="0"/>
                <a:cs typeface="Arial" panose="020B0604020202020204" pitchFamily="34" charset="0"/>
              </a:rPr>
              <a:t>11 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377024613"/>
              </p:ext>
            </p:extLst>
          </p:nvPr>
        </p:nvGraphicFramePr>
        <p:xfrm>
          <a:off x="7981715" y="1467846"/>
          <a:ext cx="3479951" cy="102330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422266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1042593" y="2411583"/>
            <a:ext cx="6056475" cy="2884844"/>
          </a:xfrm>
        </p:spPr>
        <p:txBody>
          <a:bodyPr>
            <a:noAutofit/>
          </a:bodyPr>
          <a:lstStyle/>
          <a:p>
            <a:pPr marL="0" indent="0" algn="just">
              <a:lnSpc>
                <a:spcPct val="100000"/>
              </a:lnSpc>
              <a:buNone/>
            </a:pPr>
            <a:r>
              <a:rPr lang="es-ES_tradnl" sz="1400" b="1" dirty="0">
                <a:solidFill>
                  <a:prstClr val="black"/>
                </a:solidFill>
                <a:latin typeface="Arial" panose="020B0604020202020204" pitchFamily="34" charset="0"/>
                <a:cs typeface="Arial" panose="020B0604020202020204" pitchFamily="34" charset="0"/>
              </a:rPr>
              <a:t>Subprograma: </a:t>
            </a:r>
            <a:r>
              <a:rPr lang="es-MX" sz="1400" b="1" dirty="0">
                <a:solidFill>
                  <a:prstClr val="black"/>
                </a:solidFill>
                <a:latin typeface="Arial" panose="020B0604020202020204" pitchFamily="34" charset="0"/>
                <a:cs typeface="Arial" panose="020B0604020202020204" pitchFamily="34" charset="0"/>
              </a:rPr>
              <a:t>Atención y seguimiento de comités vecinales.</a:t>
            </a:r>
          </a:p>
          <a:p>
            <a:pPr marL="0" indent="0" algn="just">
              <a:lnSpc>
                <a:spcPct val="100000"/>
              </a:lnSpc>
              <a:buNone/>
            </a:pPr>
            <a:r>
              <a:rPr lang="es-MX" sz="1400" b="1" dirty="0">
                <a:solidFill>
                  <a:prstClr val="black"/>
                </a:solidFill>
                <a:latin typeface="Arial" panose="020B0604020202020204" pitchFamily="34" charset="0"/>
                <a:cs typeface="Arial" panose="020B0604020202020204" pitchFamily="34" charset="0"/>
              </a:rPr>
              <a:t>Objetivo: </a:t>
            </a:r>
            <a:r>
              <a:rPr lang="es-MX" sz="1400" dirty="0">
                <a:latin typeface="Arial" panose="020B0604020202020204" pitchFamily="34" charset="0"/>
                <a:cs typeface="Arial" panose="020B0604020202020204" pitchFamily="34" charset="0"/>
              </a:rPr>
              <a:t>Realizar trabajos coordinados con los comités vecinales conformados, cuyo objetivo es la articulación entre sociedad y el gobierno municipal a través de acciones que permitan fortalecer la seguridad pública del municipio, de tal forma que se logre mejorar la paz y un sólido estado de derecho para reducir la violencia y delincuencia en las colonias; así como fortalecer la percepción de seguridad entre los habitantes del Municipio  de Othón P. Blanco</a:t>
            </a:r>
            <a:r>
              <a:rPr lang="es-MX" sz="1400" dirty="0"/>
              <a:t>.</a:t>
            </a: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a:spLocks/>
          </p:cNvSpPr>
          <p:nvPr/>
        </p:nvSpPr>
        <p:spPr>
          <a:xfrm>
            <a:off x="954091" y="1286663"/>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a:graphicFrameLocks/>
          </p:cNvGraphicFramePr>
          <p:nvPr>
            <p:extLst>
              <p:ext uri="{D42A27DB-BD31-4B8C-83A1-F6EECF244321}">
                <p14:modId xmlns:p14="http://schemas.microsoft.com/office/powerpoint/2010/main" val="2391276856"/>
              </p:ext>
            </p:extLst>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extLst>
              <p:ext uri="{D42A27DB-BD31-4B8C-83A1-F6EECF244321}">
                <p14:modId xmlns:p14="http://schemas.microsoft.com/office/powerpoint/2010/main" val="2056997127"/>
              </p:ext>
            </p:extLst>
          </p:nvPr>
        </p:nvGraphicFramePr>
        <p:xfrm>
          <a:off x="7873650" y="1613141"/>
          <a:ext cx="3479951" cy="1267832"/>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867930"/>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4° trimestre</a:t>
            </a:r>
            <a:r>
              <a:rPr lang="es-ES" sz="1400" dirty="0">
                <a:solidFill>
                  <a:prstClr val="black"/>
                </a:solidFill>
                <a:latin typeface="Arial" panose="020B0604020202020204" pitchFamily="34" charset="0"/>
                <a:cs typeface="Arial" panose="020B0604020202020204" pitchFamily="34" charset="0"/>
              </a:rPr>
              <a:t> de Octubre a Diciembre, se han realizado un total de </a:t>
            </a:r>
            <a:r>
              <a:rPr lang="es-ES" sz="1400" b="1" dirty="0">
                <a:solidFill>
                  <a:prstClr val="black"/>
                </a:solidFill>
                <a:latin typeface="Arial" panose="020B0604020202020204" pitchFamily="34" charset="0"/>
                <a:cs typeface="Arial" panose="020B0604020202020204" pitchFamily="34" charset="0"/>
              </a:rPr>
              <a:t>11</a:t>
            </a:r>
            <a:r>
              <a:rPr lang="es-ES" sz="1400" dirty="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pic>
        <p:nvPicPr>
          <p:cNvPr id="22"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553427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4890</TotalTime>
  <Words>993</Words>
  <Application>Microsoft Office PowerPoint</Application>
  <PresentationFormat>Panorámica</PresentationFormat>
  <Paragraphs>60</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Arial Black</vt:lpstr>
      <vt:lpstr>Calibri</vt:lpstr>
      <vt:lpstr>Tw Cen MT</vt:lpstr>
      <vt:lpstr>Tw Cen MT Condensed</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Cuenta Microsoft</cp:lastModifiedBy>
  <cp:revision>436</cp:revision>
  <dcterms:created xsi:type="dcterms:W3CDTF">2018-01-04T13:53:30Z</dcterms:created>
  <dcterms:modified xsi:type="dcterms:W3CDTF">2024-12-31T16:56:17Z</dcterms:modified>
</cp:coreProperties>
</file>