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102" y="204"/>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79</c:v>
                </c:pt>
                <c:pt idx="1">
                  <c:v>0</c:v>
                </c:pt>
                <c:pt idx="2">
                  <c:v>0</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373458352"/>
        <c:axId val="-373447472"/>
      </c:barChart>
      <c:catAx>
        <c:axId val="-37345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373447472"/>
        <c:crosses val="autoZero"/>
        <c:auto val="1"/>
        <c:lblAlgn val="ctr"/>
        <c:lblOffset val="100"/>
        <c:noMultiLvlLbl val="0"/>
      </c:catAx>
      <c:valAx>
        <c:axId val="-37344747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3734583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406-468B-89EE-35323E9EFBD6}"/>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406-468B-89EE-35323E9EFBD6}"/>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406-468B-89EE-35323E9EFBD6}"/>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406-468B-89EE-35323E9EFBD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21</c:v>
                </c:pt>
                <c:pt idx="1">
                  <c:v>79</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2506464"/>
        <c:axId val="-212505376"/>
      </c:lineChart>
      <c:catAx>
        <c:axId val="-21250646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505376"/>
        <c:crosses val="autoZero"/>
        <c:auto val="1"/>
        <c:lblAlgn val="ctr"/>
        <c:lblOffset val="100"/>
        <c:noMultiLvlLbl val="0"/>
      </c:catAx>
      <c:valAx>
        <c:axId val="-21250537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50646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30</c:v>
                </c:pt>
                <c:pt idx="1">
                  <c:v>11</c:v>
                </c:pt>
                <c:pt idx="2">
                  <c:v>6</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11465552"/>
        <c:axId val="-111469904"/>
      </c:barChart>
      <c:catAx>
        <c:axId val="-11146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11469904"/>
        <c:crosses val="autoZero"/>
        <c:auto val="1"/>
        <c:lblAlgn val="ctr"/>
        <c:lblOffset val="100"/>
        <c:noMultiLvlLbl val="0"/>
      </c:catAx>
      <c:valAx>
        <c:axId val="-1114699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114655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F08-480C-AD2E-DFFC94987EBE}"/>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F08-480C-AD2E-DFFC94987EBE}"/>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F08-480C-AD2E-DFFC94987EBE}"/>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F08-480C-AD2E-DFFC94987EB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96</c:v>
                </c:pt>
                <c:pt idx="1">
                  <c:v>47</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111468272"/>
        <c:axId val="-111465008"/>
      </c:lineChart>
      <c:catAx>
        <c:axId val="-111468272"/>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11465008"/>
        <c:crosses val="autoZero"/>
        <c:auto val="1"/>
        <c:lblAlgn val="ctr"/>
        <c:lblOffset val="100"/>
        <c:noMultiLvlLbl val="0"/>
      </c:catAx>
      <c:valAx>
        <c:axId val="-111465008"/>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1146827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3</c:v>
                </c:pt>
                <c:pt idx="1">
                  <c:v>0</c:v>
                </c:pt>
                <c:pt idx="2">
                  <c:v>0</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1988064"/>
        <c:axId val="-211994592"/>
      </c:barChart>
      <c:catAx>
        <c:axId val="-2119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1994592"/>
        <c:crosses val="autoZero"/>
        <c:auto val="1"/>
        <c:lblAlgn val="ctr"/>
        <c:lblOffset val="100"/>
        <c:noMultiLvlLbl val="0"/>
      </c:catAx>
      <c:valAx>
        <c:axId val="-21199459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1988064"/>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214-4B9D-9C8F-2130D491BD62}"/>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214-4B9D-9C8F-2130D491BD62}"/>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214-4B9D-9C8F-2130D491BD62}"/>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14-4B9D-9C8F-2130D491BD6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3</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1992416"/>
        <c:axId val="-211991328"/>
      </c:lineChart>
      <c:catAx>
        <c:axId val="-211992416"/>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1991328"/>
        <c:crosses val="autoZero"/>
        <c:auto val="1"/>
        <c:lblAlgn val="ctr"/>
        <c:lblOffset val="100"/>
        <c:noMultiLvlLbl val="0"/>
      </c:catAx>
      <c:valAx>
        <c:axId val="-211991328"/>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19924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7</c:v>
                </c:pt>
                <c:pt idx="1">
                  <c:v>0</c:v>
                </c:pt>
                <c:pt idx="2">
                  <c:v>0</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2811856"/>
        <c:axId val="-212812944"/>
      </c:barChart>
      <c:catAx>
        <c:axId val="-212811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812944"/>
        <c:crosses val="autoZero"/>
        <c:auto val="1"/>
        <c:lblAlgn val="ctr"/>
        <c:lblOffset val="100"/>
        <c:noMultiLvlLbl val="0"/>
      </c:catAx>
      <c:valAx>
        <c:axId val="-2128129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811856"/>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679-4FC3-AF37-97B881F24724}"/>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679-4FC3-AF37-97B881F24724}"/>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679-4FC3-AF37-97B881F24724}"/>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679-4FC3-AF37-97B881F2472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10</c:v>
                </c:pt>
                <c:pt idx="1">
                  <c:v>7</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2810224"/>
        <c:axId val="-212812400"/>
      </c:lineChart>
      <c:catAx>
        <c:axId val="-21281022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812400"/>
        <c:crosses val="autoZero"/>
        <c:auto val="1"/>
        <c:lblAlgn val="ctr"/>
        <c:lblOffset val="100"/>
        <c:noMultiLvlLbl val="0"/>
      </c:catAx>
      <c:valAx>
        <c:axId val="-212812400"/>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81022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02/07/2024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02/07/2024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02/07/2024</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2.xml"/><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4.xml"/><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chart" Target="../charts/chart6.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7"/>
              </a:lnSpc>
            </a:pPr>
            <a:r>
              <a:rPr lang="en-US" sz="1600" b="1" spc="-13" dirty="0" smtClean="0">
                <a:solidFill>
                  <a:schemeClr val="bg1"/>
                </a:solidFill>
                <a:latin typeface="Arial" panose="020B0604020202020204" pitchFamily="34" charset="0"/>
                <a:cs typeface="Arial" panose="020B0604020202020204" pitchFamily="34" charset="0"/>
              </a:rPr>
              <a:t>Centro Municipal de Prevención Bienestar </a:t>
            </a:r>
            <a:endParaRPr lang="en-US" sz="1600" b="1" spc="-13" dirty="0">
              <a:solidFill>
                <a:schemeClr val="bg1"/>
              </a:solidFill>
              <a:latin typeface="Arial" panose="020B0604020202020204" pitchFamily="34" charset="0"/>
              <a:cs typeface="Arial" panose="020B0604020202020204" pitchFamily="34" charset="0"/>
            </a:endParaRP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7"/>
              </a:lnSpc>
            </a:pPr>
            <a:r>
              <a:rPr lang="en-US" sz="2133" spc="-19" dirty="0">
                <a:solidFill>
                  <a:srgbClr val="000000"/>
                </a:solidFill>
                <a:latin typeface="Arial Black" panose="020B0A04020102020204" pitchFamily="34" charset="0"/>
              </a:rPr>
              <a:t>DIRECCIÓN GENERAL DE SEGURIDAD </a:t>
            </a:r>
            <a:r>
              <a:rPr lang="en-US" sz="2133" spc="-19" dirty="0" smtClean="0">
                <a:solidFill>
                  <a:srgbClr val="000000"/>
                </a:solidFill>
                <a:latin typeface="Arial Black" panose="020B0A04020102020204" pitchFamily="34" charset="0"/>
              </a:rPr>
              <a:t>PÚBLICA </a:t>
            </a:r>
          </a:p>
          <a:p>
            <a:pPr algn="ctr">
              <a:lnSpc>
                <a:spcPts val="2367"/>
              </a:lnSpc>
            </a:pPr>
            <a:r>
              <a:rPr lang="en-US" sz="2133" spc="-19" dirty="0" smtClean="0">
                <a:solidFill>
                  <a:srgbClr val="000000"/>
                </a:solidFill>
                <a:latin typeface="Arial Black" panose="020B0A04020102020204" pitchFamily="34" charset="0"/>
              </a:rPr>
              <a:t>Y TRÁNSITO MUNICIPAL</a:t>
            </a:r>
            <a:endParaRPr lang="en-US" sz="2133" spc="-19" dirty="0">
              <a:solidFill>
                <a:srgbClr val="000000"/>
              </a:solidFill>
              <a:latin typeface="Arial Black" panose="020B0A04020102020204" pitchFamily="34" charset="0"/>
            </a:endParaRPr>
          </a:p>
        </p:txBody>
      </p:sp>
      <p:pic>
        <p:nvPicPr>
          <p:cNvPr id="39" name="Imagen 38"/>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408514" y="41693"/>
            <a:ext cx="1073221" cy="1137882"/>
          </a:xfrm>
          <a:prstGeom prst="rect">
            <a:avLst/>
          </a:prstGeom>
        </p:spPr>
      </p:pic>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smtClean="0">
                <a:latin typeface="Arial Black" panose="020B0A04020102020204" pitchFamily="34" charset="0"/>
              </a:rPr>
              <a:t>Resultados de Acciones de la Subdirección de Prevención </a:t>
            </a:r>
            <a:r>
              <a:rPr lang="es-ES" sz="2400" dirty="0">
                <a:latin typeface="Arial Black" panose="020B0A04020102020204" pitchFamily="34" charset="0"/>
              </a:rPr>
              <a:t>del </a:t>
            </a:r>
            <a:r>
              <a:rPr lang="es-ES" sz="2400" dirty="0" smtClean="0">
                <a:latin typeface="Arial Black" panose="020B0A04020102020204" pitchFamily="34" charset="0"/>
              </a:rPr>
              <a:t>Delito </a:t>
            </a:r>
            <a:r>
              <a:rPr lang="es-ES" sz="2400" dirty="0">
                <a:latin typeface="Arial Black" panose="020B0A04020102020204" pitchFamily="34" charset="0"/>
              </a:rPr>
              <a:t>con la Participación Ciudadana</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34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smtClean="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a:spLocks/>
          </p:cNvSpPr>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smtClean="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28" name="Imagen 27"/>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pic>
        <p:nvPicPr>
          <p:cNvPr id="30" name="Imagen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Tree>
    <p:extLst>
      <p:ext uri="{BB962C8B-B14F-4D97-AF65-F5344CB8AC3E}">
        <p14:creationId xmlns:p14="http://schemas.microsoft.com/office/powerpoint/2010/main" val="2411260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044896" cy="694322"/>
          </a:xfrm>
        </p:spPr>
        <p:txBody>
          <a:bodyPr>
            <a:normAutofit/>
          </a:bodyPr>
          <a:lstStyle/>
          <a:p>
            <a:pPr algn="ctr"/>
            <a:r>
              <a:rPr lang="es-ES" sz="2000" b="1" dirty="0" smtClean="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4" y="2076915"/>
            <a:ext cx="6495069"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Proximidad social y </a:t>
            </a:r>
            <a:r>
              <a:rPr lang="es-MX" sz="5600" b="1" dirty="0" smtClean="0">
                <a:solidFill>
                  <a:prstClr val="black"/>
                </a:solidFill>
                <a:latin typeface="Arial" panose="020B0604020202020204" pitchFamily="34" charset="0"/>
                <a:cs typeface="Arial" panose="020B0604020202020204" pitchFamily="34" charset="0"/>
              </a:rPr>
              <a:t>policía orientada a la solución de problemas (Modelo POP)</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Fortalecer </a:t>
            </a:r>
            <a:r>
              <a:rPr lang="es-ES" sz="5600" dirty="0">
                <a:solidFill>
                  <a:prstClr val="black"/>
                </a:solidFill>
                <a:latin typeface="Arial" panose="020B0604020202020204" pitchFamily="34" charset="0"/>
                <a:cs typeface="Arial" panose="020B0604020202020204" pitchFamily="34" charset="0"/>
              </a:rPr>
              <a:t>la percepción de seguridad entre los habitantes del Municipio  de Othón P. Blanco, articulando y organizando redes de promotoria comunitaria, integrando comités de vecinos y prestadores de servicios a los cuales se les brindará mecanismos de prevención, atención y canalización, así como estrategias de solución a hechos reales como la violencia familiar, prevención situacional, la cultura de la denuncia entre otros problemas sociales que suceden en las escuelas, colonias y comunidades de nuestro municipio.</a:t>
            </a:r>
            <a:endParaRPr lang="es-MX" sz="5600" dirty="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Negocio seguro</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Fortalecer las medidas preventivas con el fin de garantizar el trabajo en  conjunto procurando asegurar, mantener, o restablecer el orden y la tranquilidad pública protegiendo en corresponsabilidad los intereses, patrimonio e integridad física de la sociedad, así como la promoción e instalación de códigos QR y bitácora para la supervisión y vigilancia de los negocios</a:t>
            </a:r>
            <a:r>
              <a:rPr lang="es-ES" sz="5600" dirty="0" smtClean="0">
                <a:solidFill>
                  <a:prstClr val="black"/>
                </a:solidFill>
                <a:latin typeface="Arial" panose="020B0604020202020204" pitchFamily="34" charset="0"/>
                <a:cs typeface="Arial" panose="020B0604020202020204" pitchFamily="34" charset="0"/>
              </a:rPr>
              <a:t>.</a:t>
            </a:r>
            <a:endParaRPr lang="es-ES_tradnl" sz="5600" b="1" dirty="0" smtClean="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4070249792"/>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smtClean="0">
                <a:solidFill>
                  <a:prstClr val="black"/>
                </a:solidFill>
                <a:latin typeface="Arial" panose="020B0604020202020204" pitchFamily="34" charset="0"/>
                <a:cs typeface="Arial" panose="020B0604020202020204" pitchFamily="34" charset="0"/>
              </a:rPr>
              <a:t>2°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abril a junio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79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1773881801"/>
              </p:ext>
            </p:extLst>
          </p:nvPr>
        </p:nvGraphicFramePr>
        <p:xfrm>
          <a:off x="7981715" y="1467846"/>
          <a:ext cx="3479951" cy="102330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70922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796982"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587654" y="2076915"/>
            <a:ext cx="6391802" cy="3666500"/>
          </a:xfrm>
        </p:spPr>
        <p:txBody>
          <a:bodyPr>
            <a:noAutofit/>
          </a:bodyPr>
          <a:lstStyle/>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ES_tradnl" sz="1200" b="1" dirty="0" smtClean="0">
                <a:solidFill>
                  <a:prstClr val="black"/>
                </a:solidFill>
                <a:latin typeface="Arial" panose="020B0604020202020204" pitchFamily="34" charset="0"/>
                <a:cs typeface="Arial" panose="020B0604020202020204" pitchFamily="34" charset="0"/>
              </a:rPr>
              <a:t>Escuela segura</a:t>
            </a:r>
          </a:p>
          <a:p>
            <a:pPr marL="0" lvl="0" indent="0" algn="just">
              <a:lnSpc>
                <a:spcPct val="100000"/>
              </a:lnSpc>
              <a:buClr>
                <a:srgbClr val="1CADE4"/>
              </a:buClr>
              <a:buNone/>
            </a:pPr>
            <a:r>
              <a:rPr lang="es-ES" sz="1200" dirty="0" smtClean="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Orientar mediante pláticas y talleres a NNA de los centros educativos en los diferentes niveles que soliciten temas preventivos, con el fin de concientizar e informar de las problemáticas actuales y evitar sean víctimas de algún delito. Concientizar a NNA y brindarles herramientas con las que puedan desarrollar habilidades sociales, emocionales, y físicas, que les permita un mejor rendimiento académico y bienestar mental y emocional en cualquier ámbito en el que se desenvuelvan.</a:t>
            </a:r>
          </a:p>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Prevención con </a:t>
            </a:r>
            <a:r>
              <a:rPr lang="es-MX" sz="1200" b="1" dirty="0" err="1" smtClean="0">
                <a:solidFill>
                  <a:prstClr val="black"/>
                </a:solidFill>
                <a:latin typeface="Arial" panose="020B0604020202020204" pitchFamily="34" charset="0"/>
                <a:cs typeface="Arial" panose="020B0604020202020204" pitchFamily="34" charset="0"/>
              </a:rPr>
              <a:t>policarpio</a:t>
            </a:r>
            <a:r>
              <a:rPr lang="es-MX" sz="1200" b="1" dirty="0" smtClean="0">
                <a:solidFill>
                  <a:prstClr val="black"/>
                </a:solidFill>
                <a:latin typeface="Arial" panose="020B0604020202020204" pitchFamily="34" charset="0"/>
                <a:cs typeface="Arial" panose="020B0604020202020204" pitchFamily="34" charset="0"/>
              </a:rPr>
              <a:t> y sus amigos</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Orientar </a:t>
            </a:r>
            <a:r>
              <a:rPr lang="es-MX" sz="1200" dirty="0">
                <a:solidFill>
                  <a:prstClr val="black"/>
                </a:solidFill>
                <a:latin typeface="Arial" panose="020B0604020202020204" pitchFamily="34" charset="0"/>
                <a:cs typeface="Arial" panose="020B0604020202020204" pitchFamily="34" charset="0"/>
              </a:rPr>
              <a:t>mediante pláticas y talleres a NNA de los centros educativos en los diferentes niveles que soliciten temas preventivos, con el fin de concientizar e informar de las problemáticas actuales y evitar sean víctimas de algún delito. Presentar temas preventivos para el autocuidado infantil por medio del teatro guiñol, retroalimentando con la orientación de la psicóloga con pláticas y dinámicas lúdicas. Participación de NNA para comprender los temas a tratar mediante el juego, así como la interacción con maestros, maestras y personal</a:t>
            </a:r>
          </a:p>
          <a:p>
            <a:pPr marL="0" lvl="0" indent="0" algn="just">
              <a:lnSpc>
                <a:spcPct val="100000"/>
              </a:lnSpc>
              <a:buClr>
                <a:srgbClr val="1CADE4"/>
              </a:buClr>
              <a:buNone/>
            </a:pPr>
            <a:r>
              <a:rPr lang="es-ES_tradnl" sz="1200" b="1" dirty="0" smtClean="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Jugando, cantando y aprendiendo sobre prevención</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Implementar </a:t>
            </a:r>
            <a:r>
              <a:rPr lang="es-MX" sz="1200" dirty="0">
                <a:solidFill>
                  <a:prstClr val="black"/>
                </a:solidFill>
                <a:latin typeface="Arial" panose="020B0604020202020204" pitchFamily="34" charset="0"/>
                <a:cs typeface="Arial" panose="020B0604020202020204" pitchFamily="34" charset="0"/>
              </a:rPr>
              <a:t>cursos y talleres para niños, niñas y adolescentes que formen parte de un equipo deportivo. Con el fin de que desarrollen una inteligencia emocional que les permita una óptima resolución de conflictos que surjan dentro del mismo, así mismo la correcta gestión emocional durante los entrenamientos y competencias.</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2758656075"/>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abril a junio,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47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3442705568"/>
              </p:ext>
            </p:extLst>
          </p:nvPr>
        </p:nvGraphicFramePr>
        <p:xfrm>
          <a:off x="7981715" y="1541360"/>
          <a:ext cx="3479951" cy="94978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55153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54988"/>
            <a:ext cx="6391802"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a:t>
            </a:r>
            <a:r>
              <a:rPr lang="es-MX" sz="5600" b="1" dirty="0">
                <a:solidFill>
                  <a:prstClr val="black"/>
                </a:solidFill>
                <a:latin typeface="Arial" panose="020B0604020202020204" pitchFamily="34" charset="0"/>
                <a:cs typeface="Arial" panose="020B0604020202020204" pitchFamily="34" charset="0"/>
              </a:rPr>
              <a:t>Mujeres por la igualdad y la no violencia “Empoderadas vivimos  mejor”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Empoderar a mujeres en situación de violencia de género produciendo  espacios seguros a través de talleres y platicas donde se fortalezca la autoestima y el desarrollo de la inteligencia emocional, mediante talleres vivenciales, activación física, dicho trabajo se realizara en coordinación con los comités de vecinos vigilantes, centros escolares y madres de familia de equipos deportivos</a:t>
            </a:r>
            <a:r>
              <a:rPr lang="es-MX" sz="5600" dirty="0" smtClean="0">
                <a:solidFill>
                  <a:prstClr val="black"/>
                </a:solidFill>
                <a:latin typeface="Arial" panose="020B0604020202020204" pitchFamily="34" charset="0"/>
                <a:cs typeface="Arial" panose="020B0604020202020204" pitchFamily="34" charset="0"/>
              </a:rPr>
              <a:t>.</a:t>
            </a:r>
          </a:p>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a:t>
            </a:r>
            <a:r>
              <a:rPr lang="es-ES_tradnl" sz="5600" b="1" dirty="0" err="1">
                <a:solidFill>
                  <a:prstClr val="black"/>
                </a:solidFill>
                <a:latin typeface="Arial" panose="020B0604020202020204" pitchFamily="34" charset="0"/>
                <a:cs typeface="Arial" panose="020B0604020202020204" pitchFamily="34" charset="0"/>
              </a:rPr>
              <a:t>Deconstruir</a:t>
            </a:r>
            <a:r>
              <a:rPr lang="es-ES_tradnl" sz="5600" b="1" dirty="0">
                <a:solidFill>
                  <a:prstClr val="black"/>
                </a:solidFill>
                <a:latin typeface="Arial" panose="020B0604020202020204" pitchFamily="34" charset="0"/>
                <a:cs typeface="Arial" panose="020B0604020202020204" pitchFamily="34" charset="0"/>
              </a:rPr>
              <a:t> para </a:t>
            </a:r>
            <a:r>
              <a:rPr lang="es-ES_tradnl" sz="5600" b="1" dirty="0" smtClean="0">
                <a:solidFill>
                  <a:prstClr val="black"/>
                </a:solidFill>
                <a:latin typeface="Arial" panose="020B0604020202020204" pitchFamily="34" charset="0"/>
                <a:cs typeface="Arial" panose="020B0604020202020204" pitchFamily="34" charset="0"/>
              </a:rPr>
              <a:t>Construir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Visibilizar y concientizar sobre la problemática de la violencia que afecta a las personas con discapacidad según grupo etario, sexo, vínculos relacionales, lugar de residencia, dependencia económica y otros factores, que permitan comprender la especificidad, caracterización y dinámica de este problema a fin de plantear mejoras en su vida.</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258689252"/>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58561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 </a:t>
            </a:r>
            <a:r>
              <a:rPr lang="es-ES" sz="1400" dirty="0">
                <a:solidFill>
                  <a:prstClr val="black"/>
                </a:solidFill>
                <a:latin typeface="Arial" panose="020B0604020202020204" pitchFamily="34" charset="0"/>
                <a:cs typeface="Arial" panose="020B0604020202020204" pitchFamily="34" charset="0"/>
              </a:rPr>
              <a:t>de </a:t>
            </a:r>
            <a:r>
              <a:rPr lang="es-ES" sz="1400" dirty="0" smtClean="0">
                <a:solidFill>
                  <a:prstClr val="black"/>
                </a:solidFill>
                <a:latin typeface="Arial" panose="020B0604020202020204" pitchFamily="34" charset="0"/>
                <a:cs typeface="Arial" panose="020B0604020202020204" pitchFamily="34" charset="0"/>
              </a:rPr>
              <a:t>abril a junio,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03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2903428347"/>
              </p:ext>
            </p:extLst>
          </p:nvPr>
        </p:nvGraphicFramePr>
        <p:xfrm>
          <a:off x="7981715" y="1697813"/>
          <a:ext cx="3479951" cy="79333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22667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1042593" y="2411583"/>
            <a:ext cx="6056475" cy="2884844"/>
          </a:xfrm>
        </p:spPr>
        <p:txBody>
          <a:bodyPr>
            <a:noAutofit/>
          </a:bodyPr>
          <a:lstStyle/>
          <a:p>
            <a:pPr marL="0" indent="0" algn="just">
              <a:lnSpc>
                <a:spcPct val="100000"/>
              </a:lnSpc>
              <a:buNone/>
            </a:pPr>
            <a:r>
              <a:rPr lang="es-ES_tradnl" sz="1400" b="1" dirty="0" smtClean="0">
                <a:solidFill>
                  <a:prstClr val="black"/>
                </a:solidFill>
                <a:latin typeface="Arial" panose="020B0604020202020204" pitchFamily="34" charset="0"/>
                <a:cs typeface="Arial" panose="020B0604020202020204" pitchFamily="34" charset="0"/>
              </a:rPr>
              <a:t>Subprograma: </a:t>
            </a:r>
            <a:r>
              <a:rPr lang="es-MX" sz="1400" b="1" dirty="0" smtClean="0">
                <a:solidFill>
                  <a:prstClr val="black"/>
                </a:solidFill>
                <a:latin typeface="Arial" panose="020B0604020202020204" pitchFamily="34" charset="0"/>
                <a:cs typeface="Arial" panose="020B0604020202020204" pitchFamily="34" charset="0"/>
              </a:rPr>
              <a:t>Atención </a:t>
            </a:r>
            <a:r>
              <a:rPr lang="es-MX" sz="1400" b="1" dirty="0">
                <a:solidFill>
                  <a:prstClr val="black"/>
                </a:solidFill>
                <a:latin typeface="Arial" panose="020B0604020202020204" pitchFamily="34" charset="0"/>
                <a:cs typeface="Arial" panose="020B0604020202020204" pitchFamily="34" charset="0"/>
              </a:rPr>
              <a:t>y seguimiento de comités </a:t>
            </a:r>
            <a:r>
              <a:rPr lang="es-MX" sz="1400" b="1" dirty="0" smtClean="0">
                <a:solidFill>
                  <a:prstClr val="black"/>
                </a:solidFill>
                <a:latin typeface="Arial" panose="020B0604020202020204" pitchFamily="34" charset="0"/>
                <a:cs typeface="Arial" panose="020B0604020202020204" pitchFamily="34" charset="0"/>
              </a:rPr>
              <a:t>vecinales.</a:t>
            </a:r>
          </a:p>
          <a:p>
            <a:pPr marL="0" indent="0" algn="just">
              <a:lnSpc>
                <a:spcPct val="100000"/>
              </a:lnSpc>
              <a:buNone/>
            </a:pPr>
            <a:r>
              <a:rPr lang="es-MX" sz="1400" b="1" dirty="0" smtClean="0">
                <a:solidFill>
                  <a:prstClr val="black"/>
                </a:solidFill>
                <a:latin typeface="Arial" panose="020B0604020202020204" pitchFamily="34" charset="0"/>
                <a:cs typeface="Arial" panose="020B0604020202020204" pitchFamily="34" charset="0"/>
              </a:rPr>
              <a:t>Objetivo: </a:t>
            </a:r>
            <a:r>
              <a:rPr lang="es-MX" sz="1400" dirty="0" smtClean="0">
                <a:latin typeface="Arial" panose="020B0604020202020204" pitchFamily="34" charset="0"/>
                <a:cs typeface="Arial" panose="020B0604020202020204" pitchFamily="34" charset="0"/>
              </a:rPr>
              <a:t>Realizar </a:t>
            </a:r>
            <a:r>
              <a:rPr lang="es-MX" sz="1400" dirty="0">
                <a:latin typeface="Arial" panose="020B0604020202020204" pitchFamily="34" charset="0"/>
                <a:cs typeface="Arial" panose="020B0604020202020204" pitchFamily="34" charset="0"/>
              </a:rPr>
              <a:t>trabajos coordinados con los comités vecinales conformados, cuyo objetivo es la articulación entre sociedad y el gobierno municipal a través de acciones que permitan fortalecer la seguridad pública del municipio, de tal forma que se logre mejorar la paz y un sólido estado de derecho para reducir la violencia y delincuencia en las colonias; así como fortalecer la percepción de seguridad entre los habitantes del Municipio  de Othón P. Blanco</a:t>
            </a:r>
            <a:r>
              <a:rPr lang="es-MX" sz="1400" dirty="0" smtClean="0"/>
              <a:t>.</a:t>
            </a: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a:spLocks/>
          </p:cNvSpPr>
          <p:nvPr/>
        </p:nvSpPr>
        <p:spPr>
          <a:xfrm>
            <a:off x="954091" y="1286663"/>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smtClean="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a:graphicFrameLocks/>
          </p:cNvGraphicFramePr>
          <p:nvPr>
            <p:extLst>
              <p:ext uri="{D42A27DB-BD31-4B8C-83A1-F6EECF244321}">
                <p14:modId xmlns:p14="http://schemas.microsoft.com/office/powerpoint/2010/main" val="1834378212"/>
              </p:ext>
            </p:extLst>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extLst>
              <p:ext uri="{D42A27DB-BD31-4B8C-83A1-F6EECF244321}">
                <p14:modId xmlns:p14="http://schemas.microsoft.com/office/powerpoint/2010/main" val="2248492970"/>
              </p:ext>
            </p:extLst>
          </p:nvPr>
        </p:nvGraphicFramePr>
        <p:xfrm>
          <a:off x="7873650" y="1943871"/>
          <a:ext cx="3479951" cy="937101"/>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58561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abril </a:t>
            </a:r>
            <a:r>
              <a:rPr lang="es-ES" sz="1400" dirty="0">
                <a:solidFill>
                  <a:prstClr val="black"/>
                </a:solidFill>
                <a:latin typeface="Arial" panose="020B0604020202020204" pitchFamily="34" charset="0"/>
                <a:cs typeface="Arial" panose="020B0604020202020204" pitchFamily="34" charset="0"/>
              </a:rPr>
              <a:t>a</a:t>
            </a:r>
            <a:r>
              <a:rPr lang="es-ES" sz="1400" dirty="0" smtClean="0">
                <a:solidFill>
                  <a:prstClr val="black"/>
                </a:solidFill>
                <a:latin typeface="Arial" panose="020B0604020202020204" pitchFamily="34" charset="0"/>
                <a:cs typeface="Arial" panose="020B0604020202020204" pitchFamily="34" charset="0"/>
              </a:rPr>
              <a:t> junio,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07</a:t>
            </a:r>
            <a:r>
              <a:rPr lang="es-ES" sz="1400" dirty="0" smtClean="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pic>
        <p:nvPicPr>
          <p:cNvPr id="21" name="Imagen 20"/>
          <p:cNvPicPr>
            <a:picLocks noChangeAspect="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4476</TotalTime>
  <Words>993</Words>
  <Application>Microsoft Office PowerPoint</Application>
  <PresentationFormat>Panorámica</PresentationFormat>
  <Paragraphs>60</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Arial Black</vt:lpstr>
      <vt:lpstr>Calibri</vt:lpstr>
      <vt:lpstr>Tw Cen MT</vt:lpstr>
      <vt:lpstr>Tw Cen MT Condensed</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Usuario</cp:lastModifiedBy>
  <cp:revision>414</cp:revision>
  <dcterms:created xsi:type="dcterms:W3CDTF">2018-01-04T13:53:30Z</dcterms:created>
  <dcterms:modified xsi:type="dcterms:W3CDTF">2024-07-02T14:58:56Z</dcterms:modified>
</cp:coreProperties>
</file>